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1"/>
  </p:sldMasterIdLst>
  <p:notesMasterIdLst>
    <p:notesMasterId r:id="rId56"/>
  </p:notesMasterIdLst>
  <p:sldIdLst>
    <p:sldId id="256" r:id="rId2"/>
    <p:sldId id="339" r:id="rId3"/>
    <p:sldId id="312" r:id="rId4"/>
    <p:sldId id="439" r:id="rId5"/>
    <p:sldId id="391" r:id="rId6"/>
    <p:sldId id="392" r:id="rId7"/>
    <p:sldId id="393" r:id="rId8"/>
    <p:sldId id="394" r:id="rId9"/>
    <p:sldId id="440" r:id="rId10"/>
    <p:sldId id="397" r:id="rId11"/>
    <p:sldId id="332" r:id="rId12"/>
    <p:sldId id="398" r:id="rId13"/>
    <p:sldId id="438" r:id="rId14"/>
    <p:sldId id="345" r:id="rId15"/>
    <p:sldId id="401" r:id="rId16"/>
    <p:sldId id="402" r:id="rId17"/>
    <p:sldId id="404" r:id="rId18"/>
    <p:sldId id="405" r:id="rId19"/>
    <p:sldId id="406" r:id="rId20"/>
    <p:sldId id="407" r:id="rId21"/>
    <p:sldId id="408" r:id="rId22"/>
    <p:sldId id="409" r:id="rId23"/>
    <p:sldId id="410" r:id="rId24"/>
    <p:sldId id="411" r:id="rId25"/>
    <p:sldId id="412" r:id="rId26"/>
    <p:sldId id="413" r:id="rId27"/>
    <p:sldId id="445" r:id="rId28"/>
    <p:sldId id="414" r:id="rId29"/>
    <p:sldId id="415" r:id="rId30"/>
    <p:sldId id="416" r:id="rId31"/>
    <p:sldId id="417" r:id="rId32"/>
    <p:sldId id="418" r:id="rId33"/>
    <p:sldId id="441" r:id="rId34"/>
    <p:sldId id="420" r:id="rId35"/>
    <p:sldId id="421" r:id="rId36"/>
    <p:sldId id="422" r:id="rId37"/>
    <p:sldId id="423" r:id="rId38"/>
    <p:sldId id="424" r:id="rId39"/>
    <p:sldId id="442" r:id="rId40"/>
    <p:sldId id="426" r:id="rId41"/>
    <p:sldId id="427" r:id="rId42"/>
    <p:sldId id="428" r:id="rId43"/>
    <p:sldId id="429" r:id="rId44"/>
    <p:sldId id="430" r:id="rId45"/>
    <p:sldId id="431" r:id="rId46"/>
    <p:sldId id="443" r:id="rId47"/>
    <p:sldId id="358" r:id="rId48"/>
    <p:sldId id="384" r:id="rId49"/>
    <p:sldId id="433" r:id="rId50"/>
    <p:sldId id="444" r:id="rId51"/>
    <p:sldId id="301" r:id="rId52"/>
    <p:sldId id="436" r:id="rId53"/>
    <p:sldId id="437" r:id="rId54"/>
    <p:sldId id="29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CB319D4-7EA1-426E-A094-67A536B5CC35}">
          <p14:sldIdLst>
            <p14:sldId id="256"/>
            <p14:sldId id="339"/>
            <p14:sldId id="312"/>
            <p14:sldId id="439"/>
            <p14:sldId id="391"/>
            <p14:sldId id="392"/>
            <p14:sldId id="393"/>
            <p14:sldId id="394"/>
            <p14:sldId id="440"/>
            <p14:sldId id="397"/>
            <p14:sldId id="332"/>
            <p14:sldId id="398"/>
            <p14:sldId id="438"/>
            <p14:sldId id="345"/>
            <p14:sldId id="401"/>
            <p14:sldId id="402"/>
            <p14:sldId id="404"/>
            <p14:sldId id="405"/>
            <p14:sldId id="406"/>
            <p14:sldId id="407"/>
            <p14:sldId id="408"/>
            <p14:sldId id="409"/>
            <p14:sldId id="410"/>
            <p14:sldId id="411"/>
            <p14:sldId id="412"/>
            <p14:sldId id="413"/>
            <p14:sldId id="445"/>
            <p14:sldId id="414"/>
            <p14:sldId id="415"/>
            <p14:sldId id="416"/>
            <p14:sldId id="417"/>
            <p14:sldId id="418"/>
            <p14:sldId id="441"/>
            <p14:sldId id="420"/>
            <p14:sldId id="421"/>
            <p14:sldId id="422"/>
            <p14:sldId id="423"/>
            <p14:sldId id="424"/>
            <p14:sldId id="442"/>
            <p14:sldId id="426"/>
            <p14:sldId id="427"/>
            <p14:sldId id="428"/>
            <p14:sldId id="429"/>
            <p14:sldId id="430"/>
            <p14:sldId id="431"/>
            <p14:sldId id="443"/>
            <p14:sldId id="358"/>
            <p14:sldId id="384"/>
            <p14:sldId id="433"/>
            <p14:sldId id="444"/>
            <p14:sldId id="301"/>
            <p14:sldId id="436"/>
            <p14:sldId id="437"/>
            <p14:sldId id="2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Brown" initials="EB" lastIdx="1" clrIdx="0">
    <p:extLst>
      <p:ext uri="{19B8F6BF-5375-455C-9EA6-DF929625EA0E}">
        <p15:presenceInfo xmlns:p15="http://schemas.microsoft.com/office/powerpoint/2012/main" userId="S::ebrown@participaction.com::fb9dd84c-9395-4316-b809-c6af3a9cc460" providerId="AD"/>
      </p:ext>
    </p:extLst>
  </p:cmAuthor>
  <p:cmAuthor id="2" name="Jon Malton" initials="JM" lastIdx="2" clrIdx="1">
    <p:extLst>
      <p:ext uri="{19B8F6BF-5375-455C-9EA6-DF929625EA0E}">
        <p15:presenceInfo xmlns:p15="http://schemas.microsoft.com/office/powerpoint/2012/main" userId="S-1-5-21-1756732087-423710579-1688620789-2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87D"/>
    <a:srgbClr val="79B2B9"/>
    <a:srgbClr val="ECAAB8"/>
    <a:srgbClr val="EDAA70"/>
    <a:srgbClr val="BDDEAE"/>
    <a:srgbClr val="A6D8E7"/>
    <a:srgbClr val="B0C1D0"/>
    <a:srgbClr val="E9E6DE"/>
    <a:srgbClr val="F4E5E5"/>
    <a:srgbClr val="F9E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88132" autoAdjust="0"/>
  </p:normalViewPr>
  <p:slideViewPr>
    <p:cSldViewPr snapToGrid="0" snapToObjects="1">
      <p:cViewPr varScale="1">
        <p:scale>
          <a:sx n="61" d="100"/>
          <a:sy n="61" d="100"/>
        </p:scale>
        <p:origin x="90" y="12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70EF6-8E4D-504F-9CE2-4541106A894E}" type="datetimeFigureOut">
              <a:rPr lang="en-US" smtClean="0"/>
              <a:t>6/12/2020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E13DA-756A-EF4D-8951-7EEB524C84AE}" type="slidenum">
              <a:rPr lang="en-US" smtClean="0"/>
              <a:t>‹#›</a:t>
            </a:fld>
            <a:endParaRPr lang="en-US" dirty="0"/>
          </a:p>
        </p:txBody>
      </p:sp>
    </p:spTree>
    <p:extLst>
      <p:ext uri="{BB962C8B-B14F-4D97-AF65-F5344CB8AC3E}">
        <p14:creationId xmlns:p14="http://schemas.microsoft.com/office/powerpoint/2010/main" val="322833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utdoorplaycanada.ca/wp-content/uploads/2020/02/risk-benefit-assessment-for-outdoor-play-a-canadian-toolkit.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7E13DA-756A-EF4D-8951-7EEB524C84AE}" type="slidenum">
              <a:rPr lang="en-US" smtClean="0"/>
              <a:t>3</a:t>
            </a:fld>
            <a:endParaRPr lang="en-US" dirty="0"/>
          </a:p>
        </p:txBody>
      </p:sp>
    </p:spTree>
    <p:extLst>
      <p:ext uri="{BB962C8B-B14F-4D97-AF65-F5344CB8AC3E}">
        <p14:creationId xmlns:p14="http://schemas.microsoft.com/office/powerpoint/2010/main" val="353347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17</a:t>
            </a:fld>
            <a:endParaRPr lang="en-US" dirty="0"/>
          </a:p>
        </p:txBody>
      </p:sp>
    </p:spTree>
    <p:extLst>
      <p:ext uri="{BB962C8B-B14F-4D97-AF65-F5344CB8AC3E}">
        <p14:creationId xmlns:p14="http://schemas.microsoft.com/office/powerpoint/2010/main" val="2206518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19</a:t>
            </a:fld>
            <a:endParaRPr lang="en-US" dirty="0"/>
          </a:p>
        </p:txBody>
      </p:sp>
    </p:spTree>
    <p:extLst>
      <p:ext uri="{BB962C8B-B14F-4D97-AF65-F5344CB8AC3E}">
        <p14:creationId xmlns:p14="http://schemas.microsoft.com/office/powerpoint/2010/main" val="260799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Educational initiatives may also be helpful in promoting the broad benefits of active travel and in reframing parental perceptions of risk.</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20</a:t>
            </a:fld>
            <a:endParaRPr lang="en-US" dirty="0"/>
          </a:p>
        </p:txBody>
      </p:sp>
    </p:spTree>
    <p:extLst>
      <p:ext uri="{BB962C8B-B14F-4D97-AF65-F5344CB8AC3E}">
        <p14:creationId xmlns:p14="http://schemas.microsoft.com/office/powerpoint/2010/main" val="3417898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Support sport policymakers and practitioners with tools and information on applying shared principles, strategies and interventions across community sport and recreation, education and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Tracking should be conducted on a regular basis of progress on the sport and recreation recommendations in the Truth and Reconciliation Commission report for Indigenous youth.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22</a:t>
            </a:fld>
            <a:endParaRPr lang="en-US" dirty="0"/>
          </a:p>
        </p:txBody>
      </p:sp>
    </p:spTree>
    <p:extLst>
      <p:ext uri="{BB962C8B-B14F-4D97-AF65-F5344CB8AC3E}">
        <p14:creationId xmlns:p14="http://schemas.microsoft.com/office/powerpoint/2010/main" val="357602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24</a:t>
            </a:fld>
            <a:endParaRPr lang="en-US" dirty="0"/>
          </a:p>
        </p:txBody>
      </p:sp>
    </p:spTree>
    <p:extLst>
      <p:ext uri="{BB962C8B-B14F-4D97-AF65-F5344CB8AC3E}">
        <p14:creationId xmlns:p14="http://schemas.microsoft.com/office/powerpoint/2010/main" val="1608602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 all family members in the creation of a family media plan that includes setting limits around screen viewing, prioritizing screen-free family time, removing screens from children’s bedrooms and having screen-free family meals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data on daily screen use is based on self- or parent-report surveys, which have a high risk of bias. New technologies allow for the objective measurement of screen-based sedentary behaviours, which could lead to more accurate measurement of these behaviours among children and youth.</a:t>
            </a: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26</a:t>
            </a:fld>
            <a:endParaRPr lang="en-US" dirty="0"/>
          </a:p>
        </p:txBody>
      </p:sp>
    </p:spTree>
    <p:extLst>
      <p:ext uri="{BB962C8B-B14F-4D97-AF65-F5344CB8AC3E}">
        <p14:creationId xmlns:p14="http://schemas.microsoft.com/office/powerpoint/2010/main" val="3341175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 all family members in the creation of a family media plan that includes setting limits around screen viewing, prioritizing screen-free family time, removing screens from children’s bedrooms and having screen-free family meals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data on daily screen use is based on self- or parent-report surveys, which have a high risk of bias. New technologies allow for the objective measurement of screen-based sedentary behaviours, which could lead to more accurate measurement of these behaviours among children and youth.</a:t>
            </a: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27</a:t>
            </a:fld>
            <a:endParaRPr lang="en-US" dirty="0"/>
          </a:p>
        </p:txBody>
      </p:sp>
    </p:spTree>
    <p:extLst>
      <p:ext uri="{BB962C8B-B14F-4D97-AF65-F5344CB8AC3E}">
        <p14:creationId xmlns:p14="http://schemas.microsoft.com/office/powerpoint/2010/main" val="124557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29</a:t>
            </a:fld>
            <a:endParaRPr lang="en-US" dirty="0"/>
          </a:p>
        </p:txBody>
      </p:sp>
    </p:spTree>
    <p:extLst>
      <p:ext uri="{BB962C8B-B14F-4D97-AF65-F5344CB8AC3E}">
        <p14:creationId xmlns:p14="http://schemas.microsoft.com/office/powerpoint/2010/main" val="1386061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Regulations related to healthy sleep practices in childcare facilities are lacking or vary widely. Healthy sleep practices in childcare settings should adopt regulations consistent with evidence-based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Middle and high schools should not start classes earlier than 8:30 a.m., to accommodate the well-known circadian phase delay of up to two hours that occurs in middle 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Daylight savings time should be eliminated because it is disruptive to sleep and linked to accidents and adverse effects on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30</a:t>
            </a:fld>
            <a:endParaRPr lang="en-US" dirty="0"/>
          </a:p>
        </p:txBody>
      </p:sp>
    </p:spTree>
    <p:extLst>
      <p:ext uri="{BB962C8B-B14F-4D97-AF65-F5344CB8AC3E}">
        <p14:creationId xmlns:p14="http://schemas.microsoft.com/office/powerpoint/2010/main" val="4006929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32</a:t>
            </a:fld>
            <a:endParaRPr lang="en-US" dirty="0"/>
          </a:p>
        </p:txBody>
      </p:sp>
    </p:spTree>
    <p:extLst>
      <p:ext uri="{BB962C8B-B14F-4D97-AF65-F5344CB8AC3E}">
        <p14:creationId xmlns:p14="http://schemas.microsoft.com/office/powerpoint/2010/main" val="148797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7E13DA-756A-EF4D-8951-7EEB524C84AE}" type="slidenum">
              <a:rPr lang="en-US" smtClean="0"/>
              <a:t>5</a:t>
            </a:fld>
            <a:endParaRPr lang="en-US" dirty="0"/>
          </a:p>
        </p:txBody>
      </p:sp>
    </p:spTree>
    <p:extLst>
      <p:ext uri="{BB962C8B-B14F-4D97-AF65-F5344CB8AC3E}">
        <p14:creationId xmlns:p14="http://schemas.microsoft.com/office/powerpoint/2010/main" val="3681112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sensitivity and specificity of tools that measure physical literacy should be evaluated with children who demonstrate low levels of physical literacy, as well as those who live with physical disabilities.</a:t>
            </a:r>
            <a:r>
              <a:rPr lang="en-CA" dirty="0"/>
              <a:t> </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35</a:t>
            </a:fld>
            <a:endParaRPr lang="en-US" dirty="0"/>
          </a:p>
        </p:txBody>
      </p:sp>
    </p:spTree>
    <p:extLst>
      <p:ext uri="{BB962C8B-B14F-4D97-AF65-F5344CB8AC3E}">
        <p14:creationId xmlns:p14="http://schemas.microsoft.com/office/powerpoint/2010/main" val="2646700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Interventions addressing physical literacy development should focus on combined physical and psychosocial factors as well as individual characteristics. For example: </a:t>
            </a:r>
          </a:p>
          <a:p>
            <a:pPr>
              <a:buFont typeface="Courier New" panose="02070309020205020404" pitchFamily="49" charset="0"/>
              <a:buChar char="o"/>
            </a:pPr>
            <a:r>
              <a:rPr lang="en-CA" dirty="0"/>
              <a:t>Programs should not only focus on developing fundamental movement skills, but also on targeting physical competence as a whole (e.g., strength, agility, endurance). </a:t>
            </a:r>
          </a:p>
          <a:p>
            <a:pPr>
              <a:buFont typeface="Courier New" panose="02070309020205020404" pitchFamily="49" charset="0"/>
              <a:buChar char="o"/>
            </a:pPr>
            <a:r>
              <a:rPr lang="en-CA" dirty="0"/>
              <a:t>Leaders should use evidence-based, motivational strategies that are theoretically supported to promote confidence in children during active play.  Fostering motivation and confidence is especially important for children who have limitations in physical competence. </a:t>
            </a:r>
          </a:p>
          <a:p>
            <a:pPr>
              <a:buFont typeface="Courier New" panose="02070309020205020404" pitchFamily="49" charset="0"/>
              <a:buChar char="o"/>
            </a:pPr>
            <a:r>
              <a:rPr lang="en-CA" dirty="0"/>
              <a:t>During competitive games, the social environment should prioritize teamwork and fun over scoring and winning</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36</a:t>
            </a:fld>
            <a:endParaRPr lang="en-US" dirty="0"/>
          </a:p>
        </p:txBody>
      </p:sp>
    </p:spTree>
    <p:extLst>
      <p:ext uri="{BB962C8B-B14F-4D97-AF65-F5344CB8AC3E}">
        <p14:creationId xmlns:p14="http://schemas.microsoft.com/office/powerpoint/2010/main" val="3722282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Future researchers should aim to develop criterion-referenced standards.</a:t>
            </a: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38</a:t>
            </a:fld>
            <a:endParaRPr lang="en-US" dirty="0"/>
          </a:p>
        </p:txBody>
      </p:sp>
    </p:spTree>
    <p:extLst>
      <p:ext uri="{BB962C8B-B14F-4D97-AF65-F5344CB8AC3E}">
        <p14:creationId xmlns:p14="http://schemas.microsoft.com/office/powerpoint/2010/main" val="2087700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 good starting point would be to use </a:t>
            </a:r>
            <a:r>
              <a:rPr lang="en-CA" i="1" dirty="0"/>
              <a:t>The </a:t>
            </a:r>
            <a:r>
              <a:rPr lang="en-US" i="1" dirty="0"/>
              <a:t>Risk Benefit Assessment for Outdoor Play: A Canadian Toolkit</a:t>
            </a:r>
            <a:r>
              <a:rPr lang="en-US" dirty="0"/>
              <a:t>, which is available at </a:t>
            </a:r>
            <a:r>
              <a:rPr lang="en-US" u="sng" dirty="0">
                <a:hlinkClick r:id="rId3"/>
              </a:rPr>
              <a:t>www.outdoorplaycanada.ca/wp-content/uploads/2020/02/risk-benefit-assessment-for-outdoor-play-a-canadian-toolkit.pdf</a:t>
            </a:r>
            <a:endParaRPr lang="en-US"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43</a:t>
            </a:fld>
            <a:endParaRPr lang="en-US" dirty="0"/>
          </a:p>
        </p:txBody>
      </p:sp>
    </p:spTree>
    <p:extLst>
      <p:ext uri="{BB962C8B-B14F-4D97-AF65-F5344CB8AC3E}">
        <p14:creationId xmlns:p14="http://schemas.microsoft.com/office/powerpoint/2010/main" val="3679692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Health economic analyses and policy evaluations that incorporate case studies and natural experiments are needed in order to translate research on the built environment into the development of effective policy and planning initiatives that promote healthy active living.</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45</a:t>
            </a:fld>
            <a:endParaRPr lang="en-US" dirty="0"/>
          </a:p>
        </p:txBody>
      </p:sp>
    </p:spTree>
    <p:extLst>
      <p:ext uri="{BB962C8B-B14F-4D97-AF65-F5344CB8AC3E}">
        <p14:creationId xmlns:p14="http://schemas.microsoft.com/office/powerpoint/2010/main" val="138942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Enhance capacity and consistency in childcare settings and schools to provide opportunities to develop physical literacy, such as through curriculum-based physical activity delivered by qualified instructors. </a:t>
            </a:r>
            <a:endParaRPr lang="en-CA" sz="1200" dirty="0"/>
          </a:p>
          <a:p>
            <a:pPr lvl="0"/>
            <a:endParaRPr lang="en-US" sz="1200" dirty="0"/>
          </a:p>
          <a:p>
            <a:pPr lvl="0"/>
            <a:r>
              <a:rPr lang="en-US" sz="1200" dirty="0"/>
              <a:t>Invest in training around understanding the importance of the natural and outdoor environment as it relates to play education. </a:t>
            </a:r>
            <a:endParaRPr lang="en-CA" sz="1200" dirty="0"/>
          </a:p>
          <a:p>
            <a:pPr lvl="0"/>
            <a:endParaRPr lang="en-US" sz="1200" dirty="0"/>
          </a:p>
          <a:p>
            <a:pPr lvl="0"/>
            <a:r>
              <a:rPr lang="en-CA" sz="1200" dirty="0"/>
              <a:t>Three distinct but integrated national policy frameworks exist to advance physical activity opportunities for Canadians across sport (</a:t>
            </a:r>
            <a:r>
              <a:rPr lang="en-CA" sz="1200" i="1" dirty="0"/>
              <a:t>Canadian Sport Policy</a:t>
            </a:r>
            <a:r>
              <a:rPr lang="en-CA" sz="1200" dirty="0"/>
              <a:t>), recreation (</a:t>
            </a:r>
            <a:r>
              <a:rPr lang="en-CA" sz="1200" i="1" dirty="0"/>
              <a:t>A Framework for Recreation in Canada: Pathways to Well-Being</a:t>
            </a:r>
            <a:r>
              <a:rPr lang="en-CA" sz="1200" dirty="0"/>
              <a:t>) and physical activity (</a:t>
            </a:r>
            <a:r>
              <a:rPr lang="en-CA" sz="1200" i="1" dirty="0"/>
              <a:t>A Common Vision for Increasing Physical Activity and Reducing Sedentary Living in Canada: Let’s Get Moving!</a:t>
            </a:r>
            <a:r>
              <a:rPr lang="en-CA" sz="1200" dirty="0"/>
              <a:t>). The </a:t>
            </a:r>
            <a:r>
              <a:rPr lang="en-CA" sz="1200" i="1" dirty="0"/>
              <a:t>Common Vision</a:t>
            </a:r>
            <a:r>
              <a:rPr lang="en-CA" sz="1200" dirty="0"/>
              <a:t> identifies opportunities for alignment and convergence of policy and program opportunities to increase population physical activity across all three frameworks, including among children and youth. </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49</a:t>
            </a:fld>
            <a:endParaRPr lang="en-US" dirty="0"/>
          </a:p>
        </p:txBody>
      </p:sp>
    </p:spTree>
    <p:extLst>
      <p:ext uri="{BB962C8B-B14F-4D97-AF65-F5344CB8AC3E}">
        <p14:creationId xmlns:p14="http://schemas.microsoft.com/office/powerpoint/2010/main" val="1667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Expert Panel developed the conceptual model below. It builds on earlier models that examined family systems in the context of child health behaviour change, and also incorporates new evidence.</a:t>
            </a:r>
            <a:r>
              <a:rPr lang="en-CA" baseline="30000" dirty="0"/>
              <a:t>74–76</a:t>
            </a:r>
            <a:r>
              <a:rPr lang="en-CA" dirty="0"/>
              <a:t> The model illustrates the complexity of the family’s role in influencing integrated movement behaviours, and provides a guide for future research and interventions. </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6</a:t>
            </a:fld>
            <a:endParaRPr lang="en-US" dirty="0"/>
          </a:p>
        </p:txBody>
      </p:sp>
    </p:spTree>
    <p:extLst>
      <p:ext uri="{BB962C8B-B14F-4D97-AF65-F5344CB8AC3E}">
        <p14:creationId xmlns:p14="http://schemas.microsoft.com/office/powerpoint/2010/main" val="137762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1" i="1" dirty="0"/>
              <a:t>Parents, be an active role model in kids’ lives </a:t>
            </a:r>
            <a:endParaRPr lang="en-CA" dirty="0"/>
          </a:p>
          <a:p>
            <a:pPr>
              <a:buFont typeface="Wingdings" panose="05000000000000000000" pitchFamily="2" charset="2"/>
              <a:buChar char="§"/>
            </a:pPr>
            <a:r>
              <a:rPr lang="en-CA" dirty="0"/>
              <a:t>Each additional 20 minutes of moderate to vigorous physical activity by a parent is associated with an additional 5 minutes in their child’s daily physical activity.</a:t>
            </a:r>
            <a:r>
              <a:rPr lang="en-CA" baseline="30000" dirty="0"/>
              <a:t>Custom analysis</a:t>
            </a:r>
            <a:r>
              <a:rPr lang="en-CA" dirty="0"/>
              <a:t> </a:t>
            </a:r>
          </a:p>
          <a:p>
            <a:pPr lvl="0"/>
            <a:r>
              <a:rPr lang="en-CA" dirty="0"/>
              <a:t>Facilitate physical activity by encouraging, watching, role modelling, co-participating and attending physical activity events.</a:t>
            </a:r>
            <a:r>
              <a:rPr lang="en-CA" baseline="30000" dirty="0"/>
              <a:t>50,52,78–91</a:t>
            </a:r>
            <a:r>
              <a:rPr lang="en-CA" dirty="0"/>
              <a:t> </a:t>
            </a:r>
          </a:p>
          <a:p>
            <a:pPr lvl="0"/>
            <a:r>
              <a:rPr lang="en-CA" dirty="0"/>
              <a:t>Be active as a family and make it a priority – this encourages physical activity, social support, connectedness and attachment, which are all important for good mental health.</a:t>
            </a:r>
            <a:r>
              <a:rPr lang="en-CA" baseline="30000" dirty="0"/>
              <a:t>92 </a:t>
            </a:r>
            <a:endParaRPr lang="en-CA" dirty="0"/>
          </a:p>
          <a:p>
            <a:pPr marL="0" indent="0">
              <a:buNone/>
            </a:pPr>
            <a:r>
              <a:rPr lang="en-CA" b="1" i="1" dirty="0"/>
              <a:t>As a Family, reduce screen time or put screens away – get active instead</a:t>
            </a:r>
            <a:endParaRPr lang="en-CA" dirty="0"/>
          </a:p>
          <a:p>
            <a:pPr>
              <a:buFont typeface="Wingdings" panose="05000000000000000000" pitchFamily="2" charset="2"/>
              <a:buChar char="§"/>
            </a:pPr>
            <a:r>
              <a:rPr lang="en-CA" dirty="0"/>
              <a:t>52% of parents said they spend too much time on their mobile devices, up from 29% in 2016. </a:t>
            </a:r>
          </a:p>
          <a:p>
            <a:pPr lvl="0"/>
            <a:r>
              <a:rPr lang="en-CA" dirty="0"/>
              <a:t>Also, the proportion of children and youth who thought their parent(s) was/were addicted to their mobile devices and wished their parent(s) would get off their device increased from 28% in 2016 to 39% in 2019.</a:t>
            </a:r>
            <a:r>
              <a:rPr lang="en-CA" baseline="30000" dirty="0"/>
              <a:t>60</a:t>
            </a:r>
            <a:r>
              <a:rPr lang="en-CA" dirty="0"/>
              <a:t> </a:t>
            </a:r>
          </a:p>
          <a:p>
            <a:pPr lvl="0"/>
            <a:r>
              <a:rPr lang="en-CA" dirty="0"/>
              <a:t>By age 11, over half (53%) of children have their own smartphone, and this increases to 69% by age 12.</a:t>
            </a:r>
            <a:r>
              <a:rPr lang="en-CA" baseline="30000" dirty="0"/>
              <a:t>62</a:t>
            </a:r>
            <a:endParaRPr lang="en-CA" dirty="0"/>
          </a:p>
          <a:p>
            <a:r>
              <a:rPr lang="en-CA" dirty="0"/>
              <a:t>One-third of youth keep their mobile devices in bed with them</a:t>
            </a:r>
            <a:r>
              <a:rPr lang="en-CA" baseline="30000" dirty="0"/>
              <a:t>60</a:t>
            </a:r>
            <a:r>
              <a:rPr lang="en-CA" dirty="0"/>
              <a:t> – and those with screens in their bedroom get less sleep</a:t>
            </a:r>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7</a:t>
            </a:fld>
            <a:endParaRPr lang="en-US" dirty="0"/>
          </a:p>
        </p:txBody>
      </p:sp>
    </p:spTree>
    <p:extLst>
      <p:ext uri="{BB962C8B-B14F-4D97-AF65-F5344CB8AC3E}">
        <p14:creationId xmlns:p14="http://schemas.microsoft.com/office/powerpoint/2010/main" val="25073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8</a:t>
            </a:fld>
            <a:endParaRPr lang="en-US" dirty="0"/>
          </a:p>
        </p:txBody>
      </p:sp>
    </p:spTree>
    <p:extLst>
      <p:ext uri="{BB962C8B-B14F-4D97-AF65-F5344CB8AC3E}">
        <p14:creationId xmlns:p14="http://schemas.microsoft.com/office/powerpoint/2010/main" val="264343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 conceptual model from designed FULL RC</a:t>
            </a:r>
          </a:p>
          <a:p>
            <a:endParaRPr lang="en-US" b="1" dirty="0"/>
          </a:p>
        </p:txBody>
      </p:sp>
      <p:sp>
        <p:nvSpPr>
          <p:cNvPr id="4" name="Slide Number Placeholder 3"/>
          <p:cNvSpPr>
            <a:spLocks noGrp="1"/>
          </p:cNvSpPr>
          <p:nvPr>
            <p:ph type="sldNum" sz="quarter" idx="5"/>
          </p:nvPr>
        </p:nvSpPr>
        <p:spPr/>
        <p:txBody>
          <a:bodyPr/>
          <a:lstStyle/>
          <a:p>
            <a:fld id="{FB7E13DA-756A-EF4D-8951-7EEB524C84AE}" type="slidenum">
              <a:rPr lang="en-US" smtClean="0"/>
              <a:t>10</a:t>
            </a:fld>
            <a:endParaRPr lang="en-US" dirty="0"/>
          </a:p>
        </p:txBody>
      </p:sp>
    </p:spTree>
    <p:extLst>
      <p:ext uri="{BB962C8B-B14F-4D97-AF65-F5344CB8AC3E}">
        <p14:creationId xmlns:p14="http://schemas.microsoft.com/office/powerpoint/2010/main" val="382496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B7E13DA-756A-EF4D-8951-7EEB524C84AE}" type="slidenum">
              <a:rPr lang="en-US" smtClean="0"/>
              <a:t>11</a:t>
            </a:fld>
            <a:endParaRPr lang="en-US" dirty="0"/>
          </a:p>
        </p:txBody>
      </p:sp>
    </p:spTree>
    <p:extLst>
      <p:ext uri="{BB962C8B-B14F-4D97-AF65-F5344CB8AC3E}">
        <p14:creationId xmlns:p14="http://schemas.microsoft.com/office/powerpoint/2010/main" val="137413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B7E13DA-756A-EF4D-8951-7EEB524C84AE}" type="slidenum">
              <a:rPr lang="en-US" smtClean="0"/>
              <a:t>12</a:t>
            </a:fld>
            <a:endParaRPr lang="en-US" dirty="0"/>
          </a:p>
        </p:txBody>
      </p:sp>
    </p:spTree>
    <p:extLst>
      <p:ext uri="{BB962C8B-B14F-4D97-AF65-F5344CB8AC3E}">
        <p14:creationId xmlns:p14="http://schemas.microsoft.com/office/powerpoint/2010/main" val="379407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validation and refinement is needed of questionnaires that capture physical activity from different domains (including home, school, sport and leisure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Funding from various levels of government should continue to be committed to the surveillance of physical activity in children and youth by province/territory.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FB7E13DA-756A-EF4D-8951-7EEB524C84AE}" type="slidenum">
              <a:rPr lang="en-US" smtClean="0"/>
              <a:t>15</a:t>
            </a:fld>
            <a:endParaRPr lang="en-US" dirty="0"/>
          </a:p>
        </p:txBody>
      </p:sp>
    </p:spTree>
    <p:extLst>
      <p:ext uri="{BB962C8B-B14F-4D97-AF65-F5344CB8AC3E}">
        <p14:creationId xmlns:p14="http://schemas.microsoft.com/office/powerpoint/2010/main" val="4257187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26EF9-FD96-5D48-AE2A-4E5651B3B89A}"/>
              </a:ext>
            </a:extLst>
          </p:cNvPr>
          <p:cNvSpPr/>
          <p:nvPr userDrawn="1"/>
        </p:nvSpPr>
        <p:spPr>
          <a:xfrm>
            <a:off x="0" y="0"/>
            <a:ext cx="12192000" cy="6858000"/>
          </a:xfrm>
          <a:prstGeom prst="rect">
            <a:avLst/>
          </a:prstGeom>
          <a:gradFill flip="none" rotWithShape="1">
            <a:gsLst>
              <a:gs pos="100000">
                <a:srgbClr val="FBE0AB"/>
              </a:gs>
              <a:gs pos="0">
                <a:srgbClr val="FACD7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8" name="Picture 7">
            <a:extLst>
              <a:ext uri="{FF2B5EF4-FFF2-40B4-BE49-F238E27FC236}">
                <a16:creationId xmlns:a16="http://schemas.microsoft.com/office/drawing/2014/main" id="{725EEABF-7FE4-7446-BB84-687400B5BC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335" y="5290197"/>
            <a:ext cx="3088907" cy="989810"/>
          </a:xfrm>
          <a:prstGeom prst="rect">
            <a:avLst/>
          </a:prstGeom>
        </p:spPr>
      </p:pic>
      <p:pic>
        <p:nvPicPr>
          <p:cNvPr id="4" name="Picture 3" descr="PARTICIPACTION_YOGA_01-V2-Smaller-CloseCrop.png"/>
          <p:cNvPicPr>
            <a:picLocks noChangeAspect="1"/>
          </p:cNvPicPr>
          <p:nvPr userDrawn="1"/>
        </p:nvPicPr>
        <p:blipFill rotWithShape="1">
          <a:blip r:embed="rId3" cstate="print">
            <a:extLst>
              <a:ext uri="{28A0092B-C50C-407E-A947-70E740481C1C}">
                <a14:useLocalDpi xmlns:a14="http://schemas.microsoft.com/office/drawing/2010/main"/>
              </a:ext>
            </a:extLst>
          </a:blip>
          <a:srcRect b="-12425"/>
          <a:stretch/>
        </p:blipFill>
        <p:spPr>
          <a:xfrm>
            <a:off x="4276805" y="1548665"/>
            <a:ext cx="8147564" cy="5876210"/>
          </a:xfrm>
          <a:prstGeom prst="rect">
            <a:avLst/>
          </a:prstGeom>
        </p:spPr>
      </p:pic>
    </p:spTree>
    <p:extLst>
      <p:ext uri="{BB962C8B-B14F-4D97-AF65-F5344CB8AC3E}">
        <p14:creationId xmlns:p14="http://schemas.microsoft.com/office/powerpoint/2010/main" val="104441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text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F6D5B7"/>
              </a:gs>
              <a:gs pos="0">
                <a:srgbClr val="EDAA7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9"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 orange</a:t>
            </a:r>
          </a:p>
        </p:txBody>
      </p:sp>
      <p:sp>
        <p:nvSpPr>
          <p:cNvPr id="11"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914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text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0"/>
            <a:ext cx="12192000" cy="6061191"/>
          </a:xfrm>
          <a:prstGeom prst="rect">
            <a:avLst/>
          </a:prstGeom>
          <a:gradFill flip="none" rotWithShape="1">
            <a:gsLst>
              <a:gs pos="100000">
                <a:srgbClr val="FBE0AB"/>
              </a:gs>
              <a:gs pos="0">
                <a:srgbClr val="FACD7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yellow</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080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ext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99000">
                <a:srgbClr val="BDDEAE"/>
              </a:gs>
              <a:gs pos="0">
                <a:srgbClr val="BDDEA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green</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516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ex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DBEFF5"/>
              </a:gs>
              <a:gs pos="0">
                <a:srgbClr val="A6D8E7"/>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blue</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610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text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4000">
                <a:srgbClr val="BCD8DC"/>
              </a:gs>
              <a:gs pos="100000">
                <a:srgbClr val="79B2B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8"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 teal</a:t>
            </a:r>
          </a:p>
        </p:txBody>
      </p:sp>
      <p:sp>
        <p:nvSpPr>
          <p:cNvPr id="9"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5659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ex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E4EAEF"/>
              </a:gs>
              <a:gs pos="0">
                <a:srgbClr val="B0C1D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a:t>
            </a:r>
            <a:r>
              <a:rPr lang="en-CA" dirty="0"/>
              <a:t>–</a:t>
            </a:r>
            <a:r>
              <a:rPr lang="en-US" dirty="0"/>
              <a:t> gray</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20"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4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ext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3CB800-A726-4147-8B9E-95CCE23DD0C5}"/>
              </a:ext>
            </a:extLst>
          </p:cNvPr>
          <p:cNvSpPr/>
          <p:nvPr userDrawn="1"/>
        </p:nvSpPr>
        <p:spPr>
          <a:xfrm>
            <a:off x="0" y="0"/>
            <a:ext cx="12192000" cy="6858000"/>
          </a:xfrm>
          <a:prstGeom prst="rect">
            <a:avLst/>
          </a:prstGeom>
          <a:gradFill>
            <a:gsLst>
              <a:gs pos="100000">
                <a:srgbClr val="BCB1C6">
                  <a:lumMod val="52000"/>
                </a:srgbClr>
              </a:gs>
              <a:gs pos="0">
                <a:srgbClr val="50287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solidFill>
                  <a:schemeClr val="bg1"/>
                </a:solidFill>
              </a:defRPr>
            </a:lvl1pPr>
          </a:lstStyle>
          <a:p>
            <a:r>
              <a:rPr lang="en-US" dirty="0"/>
              <a:t>Content </a:t>
            </a:r>
            <a:r>
              <a:rPr lang="en-CA" dirty="0"/>
              <a:t>–</a:t>
            </a:r>
            <a:r>
              <a:rPr lang="en-US" dirty="0"/>
              <a:t> purple</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18" name="Content Placeholder 17"/>
          <p:cNvSpPr>
            <a:spLocks noGrp="1"/>
          </p:cNvSpPr>
          <p:nvPr>
            <p:ph sz="quarter" idx="15"/>
          </p:nvPr>
        </p:nvSpPr>
        <p:spPr>
          <a:xfrm>
            <a:off x="523240" y="1802937"/>
            <a:ext cx="6808062" cy="35451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491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ED6DC-7F1F-FD40-8AB7-20E8973ABC69}"/>
              </a:ext>
            </a:extLst>
          </p:cNvPr>
          <p:cNvSpPr/>
          <p:nvPr userDrawn="1"/>
        </p:nvSpPr>
        <p:spPr>
          <a:xfrm>
            <a:off x="0" y="0"/>
            <a:ext cx="12192000" cy="6858000"/>
          </a:xfrm>
          <a:prstGeom prst="rect">
            <a:avLst/>
          </a:prstGeom>
          <a:gradFill>
            <a:gsLst>
              <a:gs pos="99000">
                <a:srgbClr val="BCB1C6"/>
              </a:gs>
              <a:gs pos="15000">
                <a:srgbClr val="50287D">
                  <a:alpha val="75294"/>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2307899"/>
            <a:ext cx="7788901" cy="3146500"/>
          </a:xfrm>
        </p:spPr>
        <p:txBody>
          <a:bodyPr/>
          <a:lstStyle>
            <a:lvl1pPr>
              <a:lnSpc>
                <a:spcPts val="10000"/>
              </a:lnSpc>
              <a:defRPr sz="11500" baseline="0">
                <a:solidFill>
                  <a:schemeClr val="bg1"/>
                </a:solidFill>
              </a:defRPr>
            </a:lvl1pPr>
          </a:lstStyle>
          <a:p>
            <a:r>
              <a:rPr lang="en-US" dirty="0"/>
              <a:t>Closing remark.</a:t>
            </a:r>
          </a:p>
        </p:txBody>
      </p:sp>
      <p:pic>
        <p:nvPicPr>
          <p:cNvPr id="11" name="Picture 10">
            <a:extLst>
              <a:ext uri="{FF2B5EF4-FFF2-40B4-BE49-F238E27FC236}">
                <a16:creationId xmlns:a16="http://schemas.microsoft.com/office/drawing/2014/main" id="{31EC9C71-5D3C-1E4C-9329-7D3689F6CF38}"/>
              </a:ext>
            </a:extLst>
          </p:cNvPr>
          <p:cNvPicPr>
            <a:picLocks noChangeAspect="1"/>
          </p:cNvPicPr>
          <p:nvPr userDrawn="1"/>
        </p:nvPicPr>
        <p:blipFill>
          <a:blip r:embed="rId2"/>
          <a:stretch>
            <a:fillRect/>
          </a:stretch>
        </p:blipFill>
        <p:spPr>
          <a:xfrm>
            <a:off x="7741227" y="3670636"/>
            <a:ext cx="4206313" cy="3187363"/>
          </a:xfrm>
          <a:prstGeom prst="rect">
            <a:avLst/>
          </a:prstGeom>
        </p:spPr>
      </p:pic>
      <p:pic>
        <p:nvPicPr>
          <p:cNvPr id="7" name="Picture 6">
            <a:extLst>
              <a:ext uri="{FF2B5EF4-FFF2-40B4-BE49-F238E27FC236}">
                <a16:creationId xmlns:a16="http://schemas.microsoft.com/office/drawing/2014/main" id="{957D8785-044C-4B46-A88B-8FAD0E17EA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1309" y="931787"/>
            <a:ext cx="3334579" cy="1376112"/>
          </a:xfrm>
          <a:prstGeom prst="rect">
            <a:avLst/>
          </a:prstGeom>
        </p:spPr>
      </p:pic>
    </p:spTree>
    <p:extLst>
      <p:ext uri="{BB962C8B-B14F-4D97-AF65-F5344CB8AC3E}">
        <p14:creationId xmlns:p14="http://schemas.microsoft.com/office/powerpoint/2010/main" val="228720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Cover Slide - Yellow">
    <p:bg>
      <p:bgPr>
        <a:gradFill>
          <a:gsLst>
            <a:gs pos="100000">
              <a:srgbClr val="B0C1D0">
                <a:alpha val="30000"/>
              </a:srgbClr>
            </a:gs>
            <a:gs pos="15000">
              <a:srgbClr val="B0C1D0"/>
            </a:gs>
          </a:gsLst>
          <a:lin ang="0" scaled="0"/>
        </a:gra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0F792B0-D98C-40E8-9DC6-22B61C864642}"/>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spTree>
    <p:extLst>
      <p:ext uri="{BB962C8B-B14F-4D97-AF65-F5344CB8AC3E}">
        <p14:creationId xmlns:p14="http://schemas.microsoft.com/office/powerpoint/2010/main" val="208343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0_Cover Slide - Yellow">
    <p:bg>
      <p:bgPr>
        <a:gradFill>
          <a:gsLst>
            <a:gs pos="100000">
              <a:srgbClr val="A6D8E7">
                <a:alpha val="30000"/>
              </a:srgbClr>
            </a:gs>
            <a:gs pos="15000">
              <a:srgbClr val="A6D8E7"/>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5666FD87-F8AE-4B50-AC66-755920FE9ADE}"/>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184550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1_Cover Slide - Yellow">
    <p:bg>
      <p:bgPr>
        <a:gradFill>
          <a:gsLst>
            <a:gs pos="100000">
              <a:srgbClr val="BDDEAE">
                <a:alpha val="30000"/>
              </a:srgbClr>
            </a:gs>
            <a:gs pos="15000">
              <a:srgbClr val="BDDEAE"/>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8701D7BD-65B2-4648-9C6F-1A6C44F45660}"/>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114977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2_Cover Slide - Yellow">
    <p:bg>
      <p:bgPr>
        <a:gradFill>
          <a:gsLst>
            <a:gs pos="100000">
              <a:srgbClr val="EDAA70">
                <a:alpha val="30000"/>
              </a:srgbClr>
            </a:gs>
            <a:gs pos="15000">
              <a:srgbClr val="EDAA70"/>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E584CE9A-88E5-4645-A9CE-EF7DAA85CF01}"/>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237646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3_Cover Slide - Yellow">
    <p:bg>
      <p:bgPr>
        <a:gradFill>
          <a:gsLst>
            <a:gs pos="100000">
              <a:srgbClr val="ECAAB8">
                <a:alpha val="30000"/>
              </a:srgbClr>
            </a:gs>
            <a:gs pos="15000">
              <a:srgbClr val="ECAAB8"/>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D04E6DD3-A974-4B6E-AC26-CAEC75F33C60}"/>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273556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Cover Slide - Yellow">
    <p:bg>
      <p:bgPr>
        <a:gradFill>
          <a:gsLst>
            <a:gs pos="100000">
              <a:srgbClr val="79B2B9">
                <a:alpha val="30000"/>
              </a:srgbClr>
            </a:gs>
            <a:gs pos="15000">
              <a:srgbClr val="79B2B9"/>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6" name="Picture 5" descr="A picture containing drawing&#10;&#10;Description automatically generated">
            <a:extLst>
              <a:ext uri="{FF2B5EF4-FFF2-40B4-BE49-F238E27FC236}">
                <a16:creationId xmlns:a16="http://schemas.microsoft.com/office/drawing/2014/main" id="{6628A41D-DC77-44D0-9E24-1571507CF9D5}"/>
              </a:ext>
            </a:extLst>
          </p:cNvPr>
          <p:cNvPicPr>
            <a:picLocks noChangeAspect="1"/>
          </p:cNvPicPr>
          <p:nvPr userDrawn="1"/>
        </p:nvPicPr>
        <p:blipFill rotWithShape="1">
          <a:blip r:embed="rId2"/>
          <a:srcRect l="22300" b="21468"/>
          <a:stretch/>
        </p:blipFill>
        <p:spPr>
          <a:xfrm>
            <a:off x="-2" y="5647503"/>
            <a:ext cx="1581243" cy="1210497"/>
          </a:xfrm>
          <a:prstGeom prst="rect">
            <a:avLst/>
          </a:prstGeom>
        </p:spPr>
      </p:pic>
    </p:spTree>
    <p:extLst>
      <p:ext uri="{BB962C8B-B14F-4D97-AF65-F5344CB8AC3E}">
        <p14:creationId xmlns:p14="http://schemas.microsoft.com/office/powerpoint/2010/main" val="343465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5_Cover Slide - Yellow">
    <p:bg>
      <p:bgPr>
        <a:gradFill>
          <a:gsLst>
            <a:gs pos="100000">
              <a:srgbClr val="50287D">
                <a:alpha val="30000"/>
              </a:srgbClr>
            </a:gs>
            <a:gs pos="15000">
              <a:srgbClr val="50287D"/>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C376-2614-4541-B1BA-E1A3D35AF289}"/>
              </a:ext>
            </a:extLst>
          </p:cNvPr>
          <p:cNvSpPr>
            <a:spLocks noGrp="1"/>
          </p:cNvSpPr>
          <p:nvPr>
            <p:ph type="ctrTitle" hasCustomPrompt="1"/>
          </p:nvPr>
        </p:nvSpPr>
        <p:spPr>
          <a:xfrm>
            <a:off x="563716" y="575169"/>
            <a:ext cx="9144000" cy="973496"/>
          </a:xfrm>
        </p:spPr>
        <p:txBody>
          <a:bodyPr anchor="b" anchorCtr="0"/>
          <a:lstStyle>
            <a:lvl1pPr algn="l">
              <a:defRPr sz="6800" baseline="0">
                <a:solidFill>
                  <a:schemeClr val="bg1"/>
                </a:solidFill>
                <a:effectLst>
                  <a:outerShdw blurRad="371475" dist="38100" dir="2700000" algn="tl" rotWithShape="0">
                    <a:srgbClr val="000000">
                      <a:alpha val="3000"/>
                    </a:srgbClr>
                  </a:outerShdw>
                </a:effectLst>
              </a:defRPr>
            </a:lvl1pPr>
          </a:lstStyle>
          <a:p>
            <a:r>
              <a:rPr lang="en-US" dirty="0"/>
              <a:t>Presentation title</a:t>
            </a:r>
          </a:p>
        </p:txBody>
      </p:sp>
      <p:sp>
        <p:nvSpPr>
          <p:cNvPr id="3" name="Subtitle 2">
            <a:extLst>
              <a:ext uri="{FF2B5EF4-FFF2-40B4-BE49-F238E27FC236}">
                <a16:creationId xmlns:a16="http://schemas.microsoft.com/office/drawing/2014/main" id="{24801666-B55D-B64C-91AB-BBD2B6BAB0A1}"/>
              </a:ext>
            </a:extLst>
          </p:cNvPr>
          <p:cNvSpPr>
            <a:spLocks noGrp="1"/>
          </p:cNvSpPr>
          <p:nvPr>
            <p:ph type="subTitle" idx="1" hasCustomPrompt="1"/>
          </p:nvPr>
        </p:nvSpPr>
        <p:spPr>
          <a:xfrm>
            <a:off x="563716" y="1548665"/>
            <a:ext cx="9144000" cy="1796451"/>
          </a:xfrm>
        </p:spPr>
        <p:txBody>
          <a:bodyPr>
            <a:noAutofit/>
          </a:bodyPr>
          <a:lstStyle>
            <a:lvl1pPr marL="0" indent="0" algn="l">
              <a:lnSpc>
                <a:spcPts val="6000"/>
              </a:lnSpc>
              <a:spcBef>
                <a:spcPts val="0"/>
              </a:spcBef>
              <a:buNone/>
              <a:defRPr sz="6800" baseline="0">
                <a:solidFill>
                  <a:srgbClr val="50287D"/>
                </a:solidFill>
                <a:latin typeface="Cooper Black"/>
                <a:cs typeface="Cooper Blac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Purple text </a:t>
            </a:r>
            <a:br>
              <a:rPr lang="en-US" dirty="0"/>
            </a:br>
            <a:r>
              <a:rPr lang="en-US" dirty="0"/>
              <a:t>for emphasis</a:t>
            </a:r>
          </a:p>
        </p:txBody>
      </p:sp>
      <p:pic>
        <p:nvPicPr>
          <p:cNvPr id="5" name="Picture 4" descr="A picture containing drawing&#10;&#10;Description automatically generated">
            <a:extLst>
              <a:ext uri="{FF2B5EF4-FFF2-40B4-BE49-F238E27FC236}">
                <a16:creationId xmlns:a16="http://schemas.microsoft.com/office/drawing/2014/main" id="{9DDD3852-308C-42D8-A274-7A2B6B4037F9}"/>
              </a:ext>
            </a:extLst>
          </p:cNvPr>
          <p:cNvPicPr>
            <a:picLocks noChangeAspect="1"/>
          </p:cNvPicPr>
          <p:nvPr userDrawn="1"/>
        </p:nvPicPr>
        <p:blipFill rotWithShape="1">
          <a:blip r:embed="rId2"/>
          <a:srcRect l="21813" b="20122"/>
          <a:stretch/>
        </p:blipFill>
        <p:spPr>
          <a:xfrm>
            <a:off x="-1" y="5647503"/>
            <a:ext cx="1563663" cy="1210497"/>
          </a:xfrm>
          <a:prstGeom prst="rect">
            <a:avLst/>
          </a:prstGeom>
        </p:spPr>
      </p:pic>
    </p:spTree>
    <p:extLst>
      <p:ext uri="{BB962C8B-B14F-4D97-AF65-F5344CB8AC3E}">
        <p14:creationId xmlns:p14="http://schemas.microsoft.com/office/powerpoint/2010/main" val="6737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text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F26EF9-FD96-5D48-AE2A-4E5651B3B89A}"/>
              </a:ext>
            </a:extLst>
          </p:cNvPr>
          <p:cNvSpPr/>
          <p:nvPr userDrawn="1"/>
        </p:nvSpPr>
        <p:spPr>
          <a:xfrm>
            <a:off x="0" y="-1"/>
            <a:ext cx="12192000" cy="6061191"/>
          </a:xfrm>
          <a:prstGeom prst="rect">
            <a:avLst/>
          </a:prstGeom>
          <a:gradFill flip="none" rotWithShape="1">
            <a:gsLst>
              <a:gs pos="100000">
                <a:srgbClr val="F9E3E7"/>
              </a:gs>
              <a:gs pos="0">
                <a:srgbClr val="ECAAB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46F24A1-06BB-CE45-B18A-9F4454D3D407}"/>
              </a:ext>
            </a:extLst>
          </p:cNvPr>
          <p:cNvSpPr/>
          <p:nvPr userDrawn="1"/>
        </p:nvSpPr>
        <p:spPr>
          <a:xfrm>
            <a:off x="0" y="6061190"/>
            <a:ext cx="12192000" cy="79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E6DF9-5CED-9D47-9D45-78D4487847DC}"/>
              </a:ext>
            </a:extLst>
          </p:cNvPr>
          <p:cNvSpPr>
            <a:spLocks noGrp="1"/>
          </p:cNvSpPr>
          <p:nvPr>
            <p:ph type="title" hasCustomPrompt="1"/>
          </p:nvPr>
        </p:nvSpPr>
        <p:spPr>
          <a:xfrm>
            <a:off x="523240" y="477373"/>
            <a:ext cx="10515600" cy="1325563"/>
          </a:xfrm>
        </p:spPr>
        <p:txBody>
          <a:bodyPr>
            <a:noAutofit/>
          </a:bodyPr>
          <a:lstStyle>
            <a:lvl1pPr>
              <a:defRPr sz="6000"/>
            </a:lvl1pPr>
          </a:lstStyle>
          <a:p>
            <a:r>
              <a:rPr lang="en-US" dirty="0"/>
              <a:t>Content - pink</a:t>
            </a:r>
          </a:p>
        </p:txBody>
      </p:sp>
      <p:sp>
        <p:nvSpPr>
          <p:cNvPr id="7" name="Slide Number Placeholder 5">
            <a:extLst>
              <a:ext uri="{FF2B5EF4-FFF2-40B4-BE49-F238E27FC236}">
                <a16:creationId xmlns:a16="http://schemas.microsoft.com/office/drawing/2014/main" id="{55D29876-2072-0D47-89E4-31077148A6DF}"/>
              </a:ext>
            </a:extLst>
          </p:cNvPr>
          <p:cNvSpPr>
            <a:spLocks noGrp="1"/>
          </p:cNvSpPr>
          <p:nvPr>
            <p:ph type="sldNum" sz="quarter" idx="12"/>
          </p:nvPr>
        </p:nvSpPr>
        <p:spPr>
          <a:xfrm>
            <a:off x="11470640" y="6254750"/>
            <a:ext cx="431800" cy="365125"/>
          </a:xfrm>
        </p:spPr>
        <p:txBody>
          <a:bodyPr/>
          <a:lstStyle>
            <a:lvl1pPr>
              <a:defRPr>
                <a:solidFill>
                  <a:srgbClr val="50287D"/>
                </a:solidFill>
                <a:latin typeface="Open Sans" panose="020B0606030504020204" pitchFamily="34" charset="0"/>
                <a:ea typeface="Open Sans" panose="020B0606030504020204" pitchFamily="34" charset="0"/>
                <a:cs typeface="Open Sans" panose="020B0606030504020204" pitchFamily="34" charset="0"/>
              </a:defRPr>
            </a:lvl1pPr>
          </a:lstStyle>
          <a:p>
            <a:fld id="{2E2CF112-784E-8D47-AFCF-3A8375DC2646}" type="slidenum">
              <a:rPr lang="en-US" smtClean="0"/>
              <a:pPr/>
              <a:t>‹#›</a:t>
            </a:fld>
            <a:endParaRPr lang="en-US" dirty="0"/>
          </a:p>
        </p:txBody>
      </p:sp>
      <p:pic>
        <p:nvPicPr>
          <p:cNvPr id="10" name="Picture 9">
            <a:extLst>
              <a:ext uri="{FF2B5EF4-FFF2-40B4-BE49-F238E27FC236}">
                <a16:creationId xmlns:a16="http://schemas.microsoft.com/office/drawing/2014/main" id="{F320C1E2-8470-9744-990A-D1D44C6C84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409" y="6214298"/>
            <a:ext cx="1227501" cy="393341"/>
          </a:xfrm>
          <a:prstGeom prst="rect">
            <a:avLst/>
          </a:prstGeom>
        </p:spPr>
      </p:pic>
      <p:sp>
        <p:nvSpPr>
          <p:cNvPr id="9" name="Content Placeholder 17"/>
          <p:cNvSpPr>
            <a:spLocks noGrp="1"/>
          </p:cNvSpPr>
          <p:nvPr>
            <p:ph sz="quarter" idx="15"/>
          </p:nvPr>
        </p:nvSpPr>
        <p:spPr>
          <a:xfrm>
            <a:off x="523240" y="1802937"/>
            <a:ext cx="6808062" cy="35451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79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A4B754-8090-A64E-B8FB-4C36A5D5EE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D30427-967C-FD43-9E17-22A5BC2BE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0B4F95-DC44-9744-B1A8-C4E1F87F7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0287D"/>
                </a:solidFill>
              </a:defRPr>
            </a:lvl1pPr>
          </a:lstStyle>
          <a:p>
            <a:endParaRPr lang="en-US" dirty="0"/>
          </a:p>
        </p:txBody>
      </p:sp>
      <p:sp>
        <p:nvSpPr>
          <p:cNvPr id="5" name="Footer Placeholder 4">
            <a:extLst>
              <a:ext uri="{FF2B5EF4-FFF2-40B4-BE49-F238E27FC236}">
                <a16:creationId xmlns:a16="http://schemas.microsoft.com/office/drawing/2014/main" id="{9B878704-44B5-BF42-8ECC-78EACE124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0287D"/>
                </a:solidFill>
              </a:defRPr>
            </a:lvl1pPr>
          </a:lstStyle>
          <a:p>
            <a:r>
              <a:rPr lang="en-CA" dirty="0"/>
              <a:t>2020 ParticipACTION Report Card on Physical Activity for Children and Youth</a:t>
            </a:r>
            <a:endParaRPr lang="en-US" dirty="0"/>
          </a:p>
        </p:txBody>
      </p:sp>
      <p:sp>
        <p:nvSpPr>
          <p:cNvPr id="6" name="Slide Number Placeholder 5">
            <a:extLst>
              <a:ext uri="{FF2B5EF4-FFF2-40B4-BE49-F238E27FC236}">
                <a16:creationId xmlns:a16="http://schemas.microsoft.com/office/drawing/2014/main" id="{AACBC9C5-3940-9848-B078-1D9B63840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0287D"/>
                </a:solidFill>
              </a:defRPr>
            </a:lvl1pPr>
          </a:lstStyle>
          <a:p>
            <a:fld id="{2E2CF112-784E-8D47-AFCF-3A8375DC2646}" type="slidenum">
              <a:rPr lang="en-US" smtClean="0"/>
              <a:pPr/>
              <a:t>‹#›</a:t>
            </a:fld>
            <a:endParaRPr lang="en-US" dirty="0"/>
          </a:p>
        </p:txBody>
      </p:sp>
    </p:spTree>
    <p:extLst>
      <p:ext uri="{BB962C8B-B14F-4D97-AF65-F5344CB8AC3E}">
        <p14:creationId xmlns:p14="http://schemas.microsoft.com/office/powerpoint/2010/main" val="104335313"/>
      </p:ext>
    </p:extLst>
  </p:cSld>
  <p:clrMap bg1="lt1" tx1="dk1" bg2="lt2" tx2="dk2" accent1="accent1" accent2="accent2" accent3="accent3" accent4="accent4" accent5="accent5" accent6="accent6" hlink="hlink" folHlink="folHlink"/>
  <p:sldLayoutIdLst>
    <p:sldLayoutId id="2147483703" r:id="rId1"/>
    <p:sldLayoutId id="2147483713" r:id="rId2"/>
    <p:sldLayoutId id="2147483714" r:id="rId3"/>
    <p:sldLayoutId id="2147483715" r:id="rId4"/>
    <p:sldLayoutId id="2147483716" r:id="rId5"/>
    <p:sldLayoutId id="2147483717" r:id="rId6"/>
    <p:sldLayoutId id="2147483718" r:id="rId7"/>
    <p:sldLayoutId id="2147483719" r:id="rId8"/>
    <p:sldLayoutId id="2147483667" r:id="rId9"/>
    <p:sldLayoutId id="2147483669" r:id="rId10"/>
    <p:sldLayoutId id="2147483660" r:id="rId11"/>
    <p:sldLayoutId id="2147483675" r:id="rId12"/>
    <p:sldLayoutId id="2147483677" r:id="rId13"/>
    <p:sldLayoutId id="2147483673" r:id="rId14"/>
    <p:sldLayoutId id="2147483676" r:id="rId15"/>
    <p:sldLayoutId id="2147483674" r:id="rId16"/>
    <p:sldLayoutId id="2147483671" r:id="rId17"/>
  </p:sldLayoutIdLst>
  <p:hf hdr="0"/>
  <p:txStyles>
    <p:titleStyle>
      <a:lvl1pPr algn="l" defTabSz="914400" rtl="0" eaLnBrk="1" latinLnBrk="0" hangingPunct="1">
        <a:lnSpc>
          <a:spcPts val="5500"/>
        </a:lnSpc>
        <a:spcBef>
          <a:spcPct val="0"/>
        </a:spcBef>
        <a:buNone/>
        <a:defRPr sz="6000" kern="1200">
          <a:solidFill>
            <a:srgbClr val="50287D"/>
          </a:solidFill>
          <a:latin typeface="Cooper Black" panose="0208090404030B020404" pitchFamily="18" charset="77"/>
          <a:ea typeface="+mj-ea"/>
          <a:cs typeface="+mj-cs"/>
        </a:defRPr>
      </a:lvl1pPr>
    </p:titleStyle>
    <p:body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br>
              <a:rPr lang="en-US" dirty="0">
                <a:effectLst/>
              </a:rPr>
            </a:br>
            <a:endParaRPr lang="en-CA" dirty="0">
              <a:effectLst/>
            </a:endParaRPr>
          </a:p>
        </p:txBody>
      </p:sp>
      <p:sp>
        <p:nvSpPr>
          <p:cNvPr id="10" name="Subtitle 9"/>
          <p:cNvSpPr>
            <a:spLocks noGrp="1"/>
          </p:cNvSpPr>
          <p:nvPr>
            <p:ph type="subTitle" idx="1"/>
          </p:nvPr>
        </p:nvSpPr>
        <p:spPr>
          <a:xfrm>
            <a:off x="412795" y="270280"/>
            <a:ext cx="9798005" cy="3063470"/>
          </a:xfrm>
        </p:spPr>
        <p:txBody>
          <a:bodyPr/>
          <a:lstStyle/>
          <a:p>
            <a:pPr>
              <a:lnSpc>
                <a:spcPct val="90000"/>
              </a:lnSpc>
            </a:pPr>
            <a:r>
              <a:rPr lang="fr-FR" sz="5400" dirty="0"/>
              <a:t>Le Bulletin 2020 de l’activité physique </a:t>
            </a:r>
          </a:p>
          <a:p>
            <a:pPr>
              <a:lnSpc>
                <a:spcPct val="90000"/>
              </a:lnSpc>
            </a:pPr>
            <a:r>
              <a:rPr lang="fr-FR" sz="5400" dirty="0"/>
              <a:t>chez les jeunes de ParticipACTION</a:t>
            </a:r>
            <a:endParaRPr lang="en-US" sz="5400" dirty="0"/>
          </a:p>
        </p:txBody>
      </p:sp>
      <p:sp>
        <p:nvSpPr>
          <p:cNvPr id="11" name="Subtitle 2">
            <a:extLst>
              <a:ext uri="{FF2B5EF4-FFF2-40B4-BE49-F238E27FC236}">
                <a16:creationId xmlns:a16="http://schemas.microsoft.com/office/drawing/2014/main" id="{59DD8F74-2188-47FA-A6A8-C7F072CF55A7}"/>
              </a:ext>
            </a:extLst>
          </p:cNvPr>
          <p:cNvSpPr txBox="1">
            <a:spLocks/>
          </p:cNvSpPr>
          <p:nvPr/>
        </p:nvSpPr>
        <p:spPr>
          <a:xfrm>
            <a:off x="563716" y="3355491"/>
            <a:ext cx="1708967" cy="430189"/>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Wingdings" charset="2"/>
              <a:buNone/>
            </a:pPr>
            <a:r>
              <a:rPr lang="en-CA" dirty="0" err="1">
                <a:solidFill>
                  <a:srgbClr val="50287D"/>
                </a:solidFill>
              </a:rPr>
              <a:t>Juin</a:t>
            </a:r>
            <a:r>
              <a:rPr lang="en-CA" dirty="0">
                <a:solidFill>
                  <a:srgbClr val="50287D"/>
                </a:solidFill>
              </a:rPr>
              <a:t> 2020</a:t>
            </a:r>
          </a:p>
        </p:txBody>
      </p:sp>
    </p:spTree>
    <p:extLst>
      <p:ext uri="{BB962C8B-B14F-4D97-AF65-F5344CB8AC3E}">
        <p14:creationId xmlns:p14="http://schemas.microsoft.com/office/powerpoint/2010/main" val="378021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green, sitting, display&#10;&#10;Description automatically generated">
            <a:extLst>
              <a:ext uri="{FF2B5EF4-FFF2-40B4-BE49-F238E27FC236}">
                <a16:creationId xmlns:a16="http://schemas.microsoft.com/office/drawing/2014/main" id="{6DB5592D-60AD-4573-A873-68F2B6D4189B}"/>
              </a:ext>
            </a:extLst>
          </p:cNvPr>
          <p:cNvPicPr>
            <a:picLocks noChangeAspect="1"/>
          </p:cNvPicPr>
          <p:nvPr/>
        </p:nvPicPr>
        <p:blipFill>
          <a:blip r:embed="rId3"/>
          <a:stretch>
            <a:fillRect/>
          </a:stretch>
        </p:blipFill>
        <p:spPr>
          <a:xfrm>
            <a:off x="4150441" y="1346010"/>
            <a:ext cx="3686400" cy="4605542"/>
          </a:xfrm>
          <a:prstGeom prst="rect">
            <a:avLst/>
          </a:prstGeom>
          <a:ln w="38100">
            <a:solidFill>
              <a:srgbClr val="50287D"/>
            </a:solidFill>
          </a:ln>
        </p:spPr>
      </p:pic>
      <p:sp>
        <p:nvSpPr>
          <p:cNvPr id="3" name="Slide Number Placeholder 2"/>
          <p:cNvSpPr>
            <a:spLocks noGrp="1"/>
          </p:cNvSpPr>
          <p:nvPr>
            <p:ph type="sldNum" sz="quarter" idx="12"/>
          </p:nvPr>
        </p:nvSpPr>
        <p:spPr/>
        <p:txBody>
          <a:bodyPr/>
          <a:lstStyle/>
          <a:p>
            <a:fld id="{2E2CF112-784E-8D47-AFCF-3A8375DC2646}" type="slidenum">
              <a:rPr lang="en-US" smtClean="0"/>
              <a:pPr/>
              <a:t>10</a:t>
            </a:fld>
            <a:endParaRPr lang="en-US" dirty="0"/>
          </a:p>
        </p:txBody>
      </p:sp>
      <p:sp>
        <p:nvSpPr>
          <p:cNvPr id="5" name="Title 16">
            <a:extLst>
              <a:ext uri="{FF2B5EF4-FFF2-40B4-BE49-F238E27FC236}">
                <a16:creationId xmlns:a16="http://schemas.microsoft.com/office/drawing/2014/main" id="{7BE6AA66-CFAD-4C72-9606-228FAA10CB94}"/>
              </a:ext>
            </a:extLst>
          </p:cNvPr>
          <p:cNvSpPr>
            <a:spLocks noGrp="1"/>
          </p:cNvSpPr>
          <p:nvPr>
            <p:ph type="title"/>
          </p:nvPr>
        </p:nvSpPr>
        <p:spPr>
          <a:xfrm>
            <a:off x="523240" y="234975"/>
            <a:ext cx="10515600" cy="1322530"/>
          </a:xfrm>
        </p:spPr>
        <p:txBody>
          <a:bodyPr/>
          <a:lstStyle/>
          <a:p>
            <a:r>
              <a:rPr lang="en-US" dirty="0" err="1"/>
              <a:t>Modèle</a:t>
            </a:r>
            <a:r>
              <a:rPr lang="en-US" dirty="0"/>
              <a:t> </a:t>
            </a:r>
            <a:r>
              <a:rPr lang="en-US" dirty="0" err="1"/>
              <a:t>conceptuel</a:t>
            </a:r>
            <a:endParaRPr lang="en-US" dirty="0"/>
          </a:p>
        </p:txBody>
      </p:sp>
    </p:spTree>
    <p:extLst>
      <p:ext uri="{BB962C8B-B14F-4D97-AF65-F5344CB8AC3E}">
        <p14:creationId xmlns:p14="http://schemas.microsoft.com/office/powerpoint/2010/main" val="379811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11</a:t>
            </a:fld>
            <a:endParaRPr lang="en-US" dirty="0"/>
          </a:p>
        </p:txBody>
      </p:sp>
      <p:sp>
        <p:nvSpPr>
          <p:cNvPr id="8" name="Title 16">
            <a:extLst>
              <a:ext uri="{FF2B5EF4-FFF2-40B4-BE49-F238E27FC236}">
                <a16:creationId xmlns:a16="http://schemas.microsoft.com/office/drawing/2014/main" id="{8B5B8D71-B31A-4861-AE98-228AEE8B9363}"/>
              </a:ext>
            </a:extLst>
          </p:cNvPr>
          <p:cNvSpPr>
            <a:spLocks noGrp="1"/>
          </p:cNvSpPr>
          <p:nvPr>
            <p:ph type="title"/>
          </p:nvPr>
        </p:nvSpPr>
        <p:spPr>
          <a:xfrm>
            <a:off x="523240" y="234975"/>
            <a:ext cx="10515600" cy="1322530"/>
          </a:xfrm>
        </p:spPr>
        <p:txBody>
          <a:bodyPr/>
          <a:lstStyle/>
          <a:p>
            <a:r>
              <a:rPr lang="en-US" dirty="0" err="1"/>
              <a:t>Indicateurs</a:t>
            </a:r>
            <a:endParaRPr lang="en-US" dirty="0"/>
          </a:p>
        </p:txBody>
      </p:sp>
      <p:sp>
        <p:nvSpPr>
          <p:cNvPr id="9" name="Content Placeholder 3">
            <a:extLst>
              <a:ext uri="{FF2B5EF4-FFF2-40B4-BE49-F238E27FC236}">
                <a16:creationId xmlns:a16="http://schemas.microsoft.com/office/drawing/2014/main" id="{DF0D022B-3802-4142-8B67-4815C6FDD1BA}"/>
              </a:ext>
            </a:extLst>
          </p:cNvPr>
          <p:cNvSpPr>
            <a:spLocks noGrp="1"/>
          </p:cNvSpPr>
          <p:nvPr>
            <p:ph sz="quarter" idx="15"/>
          </p:nvPr>
        </p:nvSpPr>
        <p:spPr>
          <a:xfrm>
            <a:off x="523239" y="1306689"/>
            <a:ext cx="10788227" cy="4244622"/>
          </a:xfrm>
        </p:spPr>
        <p:txBody>
          <a:bodyPr>
            <a:noAutofit/>
          </a:bodyPr>
          <a:lstStyle/>
          <a:p>
            <a:pPr marL="0" indent="0">
              <a:lnSpc>
                <a:spcPct val="100000"/>
              </a:lnSpc>
              <a:buNone/>
            </a:pPr>
            <a:r>
              <a:rPr lang="fr-FR" dirty="0"/>
              <a:t>Les comportements des enfants en matière de mouvement sont influencés par divers contextes : la famille, la maison, l’école, la communauté, le gouvernement et l’environnement</a:t>
            </a:r>
          </a:p>
          <a:p>
            <a:pPr marL="0" indent="0">
              <a:lnSpc>
                <a:spcPct val="100000"/>
              </a:lnSpc>
              <a:buNone/>
            </a:pPr>
            <a:endParaRPr lang="fr-FR" dirty="0"/>
          </a:p>
          <a:p>
            <a:pPr>
              <a:lnSpc>
                <a:spcPct val="100000"/>
              </a:lnSpc>
              <a:buFont typeface="Wingdings" panose="05000000000000000000" pitchFamily="2" charset="2"/>
              <a:buChar char="§"/>
            </a:pPr>
            <a:r>
              <a:rPr lang="fr-FR" b="1" dirty="0"/>
              <a:t>Comportements quotidiens : </a:t>
            </a:r>
            <a:r>
              <a:rPr lang="fr-FR" dirty="0"/>
              <a:t>Ensemble de l’activité physique, Jeu actif, Transport actif, Sport organisé, Éducation physique, Comportement sédentaire, Sommeil et Directives sur les mouvements sur 24 heures</a:t>
            </a:r>
          </a:p>
          <a:p>
            <a:pPr marL="0" indent="0">
              <a:lnSpc>
                <a:spcPct val="100000"/>
              </a:lnSpc>
              <a:buNone/>
            </a:pPr>
            <a:endParaRPr lang="fr-FR" dirty="0"/>
          </a:p>
          <a:p>
            <a:pPr>
              <a:lnSpc>
                <a:spcPct val="100000"/>
              </a:lnSpc>
            </a:pPr>
            <a:r>
              <a:rPr lang="fr-FR" b="1" dirty="0"/>
              <a:t>Caractéristiques individuelles : </a:t>
            </a:r>
            <a:r>
              <a:rPr lang="fr-FR" dirty="0"/>
              <a:t>Littératie physique et Condition physique</a:t>
            </a:r>
          </a:p>
          <a:p>
            <a:pPr marL="0" indent="0">
              <a:lnSpc>
                <a:spcPct val="100000"/>
              </a:lnSpc>
              <a:buNone/>
            </a:pPr>
            <a:endParaRPr lang="fr-FR" dirty="0"/>
          </a:p>
          <a:p>
            <a:pPr>
              <a:lnSpc>
                <a:spcPct val="100000"/>
              </a:lnSpc>
            </a:pPr>
            <a:r>
              <a:rPr lang="fr-FR" b="1" dirty="0"/>
              <a:t>Environnements : </a:t>
            </a:r>
            <a:r>
              <a:rPr lang="fr-FR" dirty="0"/>
              <a:t>Famille, École, Communauté</a:t>
            </a:r>
          </a:p>
          <a:p>
            <a:pPr marL="0" indent="0">
              <a:lnSpc>
                <a:spcPct val="100000"/>
              </a:lnSpc>
              <a:buNone/>
            </a:pPr>
            <a:endParaRPr lang="fr-FR" dirty="0"/>
          </a:p>
          <a:p>
            <a:pPr>
              <a:lnSpc>
                <a:spcPct val="100000"/>
              </a:lnSpc>
            </a:pPr>
            <a:r>
              <a:rPr lang="fr-FR" b="1" dirty="0"/>
              <a:t>Stratégies et investissements : </a:t>
            </a:r>
            <a:r>
              <a:rPr lang="fr-FR" dirty="0"/>
              <a:t>Gouvernements</a:t>
            </a:r>
          </a:p>
          <a:p>
            <a:pPr marL="0" indent="0">
              <a:lnSpc>
                <a:spcPct val="100000"/>
              </a:lnSpc>
              <a:buNone/>
            </a:pPr>
            <a:endParaRPr lang="en-US" dirty="0"/>
          </a:p>
        </p:txBody>
      </p:sp>
    </p:spTree>
    <p:extLst>
      <p:ext uri="{BB962C8B-B14F-4D97-AF65-F5344CB8AC3E}">
        <p14:creationId xmlns:p14="http://schemas.microsoft.com/office/powerpoint/2010/main" val="336889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12</a:t>
            </a:fld>
            <a:endParaRPr lang="en-US" dirty="0"/>
          </a:p>
        </p:txBody>
      </p:sp>
      <p:sp>
        <p:nvSpPr>
          <p:cNvPr id="8" name="Title 16">
            <a:extLst>
              <a:ext uri="{FF2B5EF4-FFF2-40B4-BE49-F238E27FC236}">
                <a16:creationId xmlns:a16="http://schemas.microsoft.com/office/drawing/2014/main" id="{8B5B8D71-B31A-4861-AE98-228AEE8B9363}"/>
              </a:ext>
            </a:extLst>
          </p:cNvPr>
          <p:cNvSpPr>
            <a:spLocks noGrp="1"/>
          </p:cNvSpPr>
          <p:nvPr>
            <p:ph type="title"/>
          </p:nvPr>
        </p:nvSpPr>
        <p:spPr>
          <a:xfrm>
            <a:off x="523240" y="234975"/>
            <a:ext cx="10515600" cy="1322530"/>
          </a:xfrm>
        </p:spPr>
        <p:txBody>
          <a:bodyPr/>
          <a:lstStyle/>
          <a:p>
            <a:r>
              <a:rPr lang="en-US" dirty="0" err="1"/>
              <a:t>Méthodologie</a:t>
            </a:r>
            <a:endParaRPr lang="en-US" dirty="0"/>
          </a:p>
        </p:txBody>
      </p:sp>
      <p:sp>
        <p:nvSpPr>
          <p:cNvPr id="7" name="Content Placeholder 3">
            <a:extLst>
              <a:ext uri="{FF2B5EF4-FFF2-40B4-BE49-F238E27FC236}">
                <a16:creationId xmlns:a16="http://schemas.microsoft.com/office/drawing/2014/main" id="{6187E70B-7272-4673-A31E-DF84AD96F2C4}"/>
              </a:ext>
            </a:extLst>
          </p:cNvPr>
          <p:cNvSpPr>
            <a:spLocks noGrp="1"/>
          </p:cNvSpPr>
          <p:nvPr>
            <p:ph sz="quarter" idx="15"/>
          </p:nvPr>
        </p:nvSpPr>
        <p:spPr>
          <a:xfrm>
            <a:off x="523240" y="1384068"/>
            <a:ext cx="11145520" cy="4089863"/>
          </a:xfrm>
        </p:spPr>
        <p:txBody>
          <a:bodyPr>
            <a:noAutofit/>
          </a:bodyPr>
          <a:lstStyle/>
          <a:p>
            <a:pPr marL="0" indent="0">
              <a:lnSpc>
                <a:spcPct val="100000"/>
              </a:lnSpc>
              <a:buNone/>
            </a:pPr>
            <a:r>
              <a:rPr lang="fr-FR" dirty="0"/>
              <a:t>Notre équipe interdisciplinaire de recherche identifie et évalue les indicateurs du Bulletin pour déterminer les notes selon les meilleures données disponibles, la recherche et les domaines problématiques des deux dernières années, le tout inclus dans le Bulletin.</a:t>
            </a:r>
          </a:p>
          <a:p>
            <a:pPr marL="0" indent="0">
              <a:lnSpc>
                <a:spcPct val="100000"/>
              </a:lnSpc>
              <a:buNone/>
            </a:pPr>
            <a:endParaRPr lang="fr-FR" dirty="0"/>
          </a:p>
          <a:p>
            <a:pPr marL="0" indent="0">
              <a:lnSpc>
                <a:spcPct val="100000"/>
              </a:lnSpc>
              <a:buNone/>
            </a:pPr>
            <a:r>
              <a:rPr lang="fr-FR" dirty="0"/>
              <a:t>   	</a:t>
            </a:r>
            <a:r>
              <a:rPr lang="fr-FR" b="1" dirty="0"/>
              <a:t>A </a:t>
            </a:r>
            <a:r>
              <a:rPr lang="fr-FR" dirty="0"/>
              <a:t>= Nous avons du succès avec la vaste majorité des enfants et des jeunes.</a:t>
            </a:r>
          </a:p>
          <a:p>
            <a:pPr marL="0" indent="0">
              <a:lnSpc>
                <a:spcPct val="100000"/>
              </a:lnSpc>
              <a:buNone/>
            </a:pPr>
            <a:r>
              <a:rPr lang="fr-FR" dirty="0"/>
              <a:t>   	</a:t>
            </a:r>
            <a:r>
              <a:rPr lang="fr-FR" b="1" dirty="0"/>
              <a:t>B</a:t>
            </a:r>
            <a:r>
              <a:rPr lang="fr-FR" dirty="0"/>
              <a:t> = Nous avons du succès avec beaucoup plus de la moitié des enfants et des jeunes.</a:t>
            </a:r>
          </a:p>
          <a:p>
            <a:pPr marL="0" indent="0">
              <a:lnSpc>
                <a:spcPct val="100000"/>
              </a:lnSpc>
              <a:buNone/>
            </a:pPr>
            <a:r>
              <a:rPr lang="fr-FR" dirty="0"/>
              <a:t>   	</a:t>
            </a:r>
            <a:r>
              <a:rPr lang="fr-FR" b="1" dirty="0"/>
              <a:t>C</a:t>
            </a:r>
            <a:r>
              <a:rPr lang="fr-FR" dirty="0"/>
              <a:t> = Nous avons du succès avec environ la moitié des enfants et des jeunes.</a:t>
            </a:r>
          </a:p>
          <a:p>
            <a:pPr marL="0" indent="0">
              <a:lnSpc>
                <a:spcPct val="100000"/>
              </a:lnSpc>
              <a:buNone/>
            </a:pPr>
            <a:r>
              <a:rPr lang="fr-FR" dirty="0"/>
              <a:t>   	</a:t>
            </a:r>
            <a:r>
              <a:rPr lang="fr-FR" b="1" dirty="0"/>
              <a:t>D</a:t>
            </a:r>
            <a:r>
              <a:rPr lang="fr-FR" dirty="0"/>
              <a:t> = Nous avons du succès avec moins de la moitié des enfants et des jeunes, mais avec 	quelques-uns. </a:t>
            </a:r>
          </a:p>
          <a:p>
            <a:pPr marL="0" indent="0">
              <a:lnSpc>
                <a:spcPct val="100000"/>
              </a:lnSpc>
              <a:buNone/>
            </a:pPr>
            <a:r>
              <a:rPr lang="fr-FR" dirty="0"/>
              <a:t>   	</a:t>
            </a:r>
            <a:r>
              <a:rPr lang="fr-FR" b="1" dirty="0"/>
              <a:t>F</a:t>
            </a:r>
            <a:r>
              <a:rPr lang="fr-FR" dirty="0"/>
              <a:t> =  Nous avons du succès avec très peu d’enfants et de jeunes. </a:t>
            </a:r>
          </a:p>
          <a:p>
            <a:pPr marL="0" indent="0">
              <a:lnSpc>
                <a:spcPct val="100000"/>
              </a:lnSpc>
              <a:buNone/>
            </a:pPr>
            <a:endParaRPr lang="fr-FR" dirty="0"/>
          </a:p>
          <a:p>
            <a:pPr marL="0" indent="0">
              <a:lnSpc>
                <a:spcPct val="100000"/>
              </a:lnSpc>
              <a:buNone/>
            </a:pPr>
            <a:r>
              <a:rPr lang="fr-FR" dirty="0"/>
              <a:t>Bien qu’on n’applique plus de pondération pour l’attribution de notes, les tendances au fil du temps et la présence de disparités fondées sur des facteurs tells que l’âge, le genre ou le statut socioéconomique sont soulignées lorsqu’elles sont applicables. </a:t>
            </a:r>
          </a:p>
        </p:txBody>
      </p:sp>
    </p:spTree>
    <p:extLst>
      <p:ext uri="{BB962C8B-B14F-4D97-AF65-F5344CB8AC3E}">
        <p14:creationId xmlns:p14="http://schemas.microsoft.com/office/powerpoint/2010/main" val="854868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D6826286-6200-4401-8949-9CC0B7EBEF7D}"/>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Les Notes</a:t>
            </a:r>
          </a:p>
        </p:txBody>
      </p:sp>
      <p:cxnSp>
        <p:nvCxnSpPr>
          <p:cNvPr id="10" name="Straight Connector 9">
            <a:extLst>
              <a:ext uri="{FF2B5EF4-FFF2-40B4-BE49-F238E27FC236}">
                <a16:creationId xmlns:a16="http://schemas.microsoft.com/office/drawing/2014/main" id="{4964B049-2D4F-4D04-8C9C-A0DD193CFB0B}"/>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FD69ED1-51C5-4ACE-852A-6369367240F0}"/>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err="1">
                <a:solidFill>
                  <a:srgbClr val="50287D"/>
                </a:solidFill>
              </a:rPr>
              <a:t>Comportements</a:t>
            </a:r>
            <a:r>
              <a:rPr lang="en-CA" sz="4000" dirty="0">
                <a:solidFill>
                  <a:srgbClr val="50287D"/>
                </a:solidFill>
              </a:rPr>
              <a:t> </a:t>
            </a:r>
            <a:r>
              <a:rPr lang="en-CA" sz="4000" dirty="0" err="1">
                <a:solidFill>
                  <a:srgbClr val="50287D"/>
                </a:solidFill>
              </a:rPr>
              <a:t>quotidiens</a:t>
            </a:r>
            <a:r>
              <a:rPr lang="en-CA" sz="4000" dirty="0">
                <a:solidFill>
                  <a:srgbClr val="50287D"/>
                </a:solidFill>
              </a:rPr>
              <a:t> </a:t>
            </a:r>
          </a:p>
        </p:txBody>
      </p:sp>
      <p:pic>
        <p:nvPicPr>
          <p:cNvPr id="15" name="Picture 14" descr="A person holding a baby&#10;&#10;Description automatically generated">
            <a:extLst>
              <a:ext uri="{FF2B5EF4-FFF2-40B4-BE49-F238E27FC236}">
                <a16:creationId xmlns:a16="http://schemas.microsoft.com/office/drawing/2014/main" id="{1139272B-8B8F-44D4-B411-DF5D126F92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52" b="3584"/>
          <a:stretch/>
        </p:blipFill>
        <p:spPr>
          <a:xfrm>
            <a:off x="8211565" y="1393075"/>
            <a:ext cx="3416719" cy="4784483"/>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411136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14</a:t>
            </a:fld>
            <a:endParaRPr lang="en-US" dirty="0"/>
          </a:p>
        </p:txBody>
      </p:sp>
      <p:pic>
        <p:nvPicPr>
          <p:cNvPr id="13" name="Picture 12" descr="A picture containing toy&#10;&#10;Description automatically generated">
            <a:extLst>
              <a:ext uri="{FF2B5EF4-FFF2-40B4-BE49-F238E27FC236}">
                <a16:creationId xmlns:a16="http://schemas.microsoft.com/office/drawing/2014/main" id="{D01158E3-070A-4F7E-BC13-29BCCC6146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521" t="6800" r="12737" b="19927"/>
          <a:stretch/>
        </p:blipFill>
        <p:spPr>
          <a:xfrm>
            <a:off x="452284" y="1805301"/>
            <a:ext cx="3716594" cy="3692922"/>
          </a:xfrm>
          <a:prstGeom prst="rect">
            <a:avLst/>
          </a:prstGeom>
        </p:spPr>
      </p:pic>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68878" y="2299388"/>
            <a:ext cx="7325031" cy="2704748"/>
          </a:xfrm>
        </p:spPr>
        <p:txBody>
          <a:bodyPr>
            <a:noAutofit/>
          </a:bodyPr>
          <a:lstStyle/>
          <a:p>
            <a:pPr fontAlgn="base">
              <a:lnSpc>
                <a:spcPct val="100000"/>
              </a:lnSpc>
            </a:pPr>
            <a:r>
              <a:rPr lang="fr-FR" dirty="0"/>
              <a:t>39 % des Canadiens de 5 à 17 ans respectent la recommandation en matière d’activité physique des Directives canadiennes en matière de mouvement sur 24 heures pour les enfants et les jeunes (ECMS 2016-2017 CHMS, Statistique Canada).</a:t>
            </a:r>
            <a:r>
              <a:rPr lang="fr-FR" baseline="30000" dirty="0"/>
              <a:t>Données non publiées</a:t>
            </a:r>
            <a:endParaRPr lang="fr-FR" dirty="0"/>
          </a:p>
          <a:p>
            <a:pPr fontAlgn="base">
              <a:lnSpc>
                <a:spcPct val="100000"/>
              </a:lnSpc>
            </a:pPr>
            <a:r>
              <a:rPr lang="fr-FR" dirty="0"/>
              <a:t>41 %des jeunes de 5 à 19 ans font en moyenne au moins 12 000 pas par jour, ce qui correspond approximativement à la recommandation des Directives canadiennes en matière de mouvement sur 24 heures pour les enfants et les jeunes (ÉAPJC 2018, ICRCP).</a:t>
            </a:r>
            <a:r>
              <a:rPr lang="fr-FR" baseline="30000" dirty="0"/>
              <a:t>46</a:t>
            </a:r>
            <a:endParaRPr lang="fr-FR" dirty="0"/>
          </a:p>
          <a:p>
            <a:pPr marL="0" indent="0">
              <a:lnSpc>
                <a:spcPct val="100000"/>
              </a:lnSpc>
              <a:buNone/>
            </a:pPr>
            <a:endParaRPr lang="en-CA" dirty="0"/>
          </a:p>
          <a:p>
            <a:pPr>
              <a:lnSpc>
                <a:spcPct val="100000"/>
              </a:lnSpc>
            </a:pPr>
            <a:endParaRPr lang="en-CA" baseline="30000" dirty="0"/>
          </a:p>
          <a:p>
            <a:pPr marL="0" indent="0">
              <a:lnSpc>
                <a:spcPct val="100000"/>
              </a:lnSpc>
              <a:buNone/>
            </a:pPr>
            <a:endParaRPr lang="en-CA" baseline="30000" dirty="0"/>
          </a:p>
          <a:p>
            <a:pPr>
              <a:lnSpc>
                <a:spcPct val="100000"/>
              </a:lnSpc>
            </a:pPr>
            <a:endParaRPr lang="en-CA" baseline="30000" dirty="0"/>
          </a:p>
          <a:p>
            <a:pPr marL="0" indent="0">
              <a:lnSpc>
                <a:spcPct val="100000"/>
              </a:lnSpc>
              <a:buNone/>
            </a:pPr>
            <a:endParaRPr lang="en-CA" dirty="0"/>
          </a:p>
        </p:txBody>
      </p:sp>
      <p:sp>
        <p:nvSpPr>
          <p:cNvPr id="8" name="Title 16">
            <a:extLst>
              <a:ext uri="{FF2B5EF4-FFF2-40B4-BE49-F238E27FC236}">
                <a16:creationId xmlns:a16="http://schemas.microsoft.com/office/drawing/2014/main" id="{736BB6CD-9209-4483-82F8-70F8888A13C6}"/>
              </a:ext>
            </a:extLst>
          </p:cNvPr>
          <p:cNvSpPr>
            <a:spLocks noGrp="1"/>
          </p:cNvSpPr>
          <p:nvPr>
            <p:ph type="title"/>
          </p:nvPr>
        </p:nvSpPr>
        <p:spPr>
          <a:xfrm>
            <a:off x="523240" y="501412"/>
            <a:ext cx="10947400" cy="1322530"/>
          </a:xfrm>
        </p:spPr>
        <p:txBody>
          <a:bodyPr>
            <a:noAutofit/>
          </a:bodyPr>
          <a:lstStyle/>
          <a:p>
            <a:r>
              <a:rPr lang="en-US" dirty="0"/>
              <a:t>Ensemble de </a:t>
            </a:r>
            <a:r>
              <a:rPr lang="en-US" dirty="0" err="1"/>
              <a:t>l’activité</a:t>
            </a:r>
            <a:r>
              <a:rPr lang="en-US" dirty="0"/>
              <a:t> physique</a:t>
            </a:r>
          </a:p>
        </p:txBody>
      </p:sp>
    </p:spTree>
    <p:extLst>
      <p:ext uri="{BB962C8B-B14F-4D97-AF65-F5344CB8AC3E}">
        <p14:creationId xmlns:p14="http://schemas.microsoft.com/office/powerpoint/2010/main" val="179725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8">
            <a:extLst>
              <a:ext uri="{FF2B5EF4-FFF2-40B4-BE49-F238E27FC236}">
                <a16:creationId xmlns:a16="http://schemas.microsoft.com/office/drawing/2014/main" id="{D14A025A-5BE4-4CBC-9918-B8ED78B69391}"/>
              </a:ext>
            </a:extLst>
          </p:cNvPr>
          <p:cNvSpPr/>
          <p:nvPr/>
        </p:nvSpPr>
        <p:spPr>
          <a:xfrm>
            <a:off x="523239" y="2230762"/>
            <a:ext cx="5572761" cy="3627113"/>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15</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610642"/>
            <a:ext cx="5358581" cy="2704748"/>
          </a:xfrm>
        </p:spPr>
        <p:txBody>
          <a:bodyPr>
            <a:noAutofit/>
          </a:bodyPr>
          <a:lstStyle/>
          <a:p>
            <a:pPr fontAlgn="base">
              <a:lnSpc>
                <a:spcPct val="100000"/>
              </a:lnSpc>
            </a:pPr>
            <a:r>
              <a:rPr lang="fr-FR" sz="1800" dirty="0"/>
              <a:t>Quelle quantité d’activité physique de faible intensité est nécessaire sur une période de 24 heures pour une santé optimale?</a:t>
            </a:r>
          </a:p>
          <a:p>
            <a:pPr fontAlgn="base">
              <a:lnSpc>
                <a:spcPct val="100000"/>
              </a:lnSpc>
            </a:pPr>
            <a:r>
              <a:rPr lang="fr-FR" sz="1800" dirty="0"/>
              <a:t>Est-ce que l’association entre l’activité physique et la santé varie selon le type ou le domaine d’activité physique?</a:t>
            </a:r>
          </a:p>
          <a:p>
            <a:pPr fontAlgn="base">
              <a:lnSpc>
                <a:spcPct val="100000"/>
              </a:lnSpc>
            </a:pPr>
            <a:r>
              <a:rPr lang="fr-FR" sz="1800" dirty="0"/>
              <a:t>Quel est le pourcentage d’enfants et de jeunes à qui il manque 5, 10 ou 20 minutes pour atteindre l’objectif?</a:t>
            </a:r>
          </a:p>
          <a:p>
            <a:pPr fontAlgn="base">
              <a:lnSpc>
                <a:spcPct val="100000"/>
              </a:lnSpc>
            </a:pPr>
            <a:r>
              <a:rPr lang="fr-FR" sz="1800" dirty="0"/>
              <a:t>Comment promouvoir efficacement l’activité physique auprès des groupes plus vulnérables?</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20464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Lacunes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sur le plan de la recherche</a:t>
            </a: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2230762"/>
            <a:ext cx="5572761" cy="362711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6106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Les efforts de promotion de l'activité physique devraient être orientés sur la réduction des inégalités et des iniquités. </a:t>
            </a:r>
          </a:p>
          <a:p>
            <a:pPr fontAlgn="base">
              <a:lnSpc>
                <a:spcPct val="100000"/>
              </a:lnSpc>
            </a:pPr>
            <a:r>
              <a:rPr lang="fr-FR" sz="1800" dirty="0"/>
              <a:t>Améliorer les protocoles de surveillance et mettre en œuvre des critères cohérents pour le respect des directives afin de permettre de meilleures comparaisons au fil des ans.</a:t>
            </a:r>
          </a:p>
          <a:p>
            <a:pPr fontAlgn="base">
              <a:lnSpc>
                <a:spcPct val="100000"/>
              </a:lnSpc>
            </a:pPr>
            <a:r>
              <a:rPr lang="fr-FR" sz="1800" dirty="0"/>
              <a:t>Promouvoir l'activité physique tôt et souvent. </a:t>
            </a:r>
          </a:p>
          <a:p>
            <a:pPr fontAlgn="base">
              <a:lnSpc>
                <a:spcPct val="100000"/>
              </a:lnSpc>
            </a:pPr>
            <a:r>
              <a:rPr lang="fr-FR" sz="1800" dirty="0"/>
              <a:t>Tenir compte des différences importantes liées à l'âge et au genre à l’égard de l’ensemble des niveaux d'activité physique.</a:t>
            </a:r>
          </a:p>
          <a:p>
            <a:pPr marL="0" indent="0">
              <a:lnSpc>
                <a:spcPct val="100000"/>
              </a:lnSpc>
              <a:buFont typeface="Wingdings" charset="2"/>
              <a:buNone/>
            </a:pP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20464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6" name="Picture 15" descr="A picture containing toy&#10;&#10;Description automatically generated">
            <a:extLst>
              <a:ext uri="{FF2B5EF4-FFF2-40B4-BE49-F238E27FC236}">
                <a16:creationId xmlns:a16="http://schemas.microsoft.com/office/drawing/2014/main" id="{65A40BD1-9BDB-4D51-96FC-35A5681ACD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521" t="6800" r="12737" b="19927"/>
          <a:stretch/>
        </p:blipFill>
        <p:spPr>
          <a:xfrm>
            <a:off x="10911318" y="0"/>
            <a:ext cx="1118644" cy="1111519"/>
          </a:xfrm>
          <a:prstGeom prst="rect">
            <a:avLst/>
          </a:prstGeom>
        </p:spPr>
      </p:pic>
      <p:sp>
        <p:nvSpPr>
          <p:cNvPr id="13" name="Title 16">
            <a:extLst>
              <a:ext uri="{FF2B5EF4-FFF2-40B4-BE49-F238E27FC236}">
                <a16:creationId xmlns:a16="http://schemas.microsoft.com/office/drawing/2014/main" id="{CFA2B13D-C25A-4B91-AD0E-6578CD1629B4}"/>
              </a:ext>
            </a:extLst>
          </p:cNvPr>
          <p:cNvSpPr>
            <a:spLocks noGrp="1"/>
          </p:cNvSpPr>
          <p:nvPr>
            <p:ph type="title"/>
          </p:nvPr>
        </p:nvSpPr>
        <p:spPr>
          <a:xfrm>
            <a:off x="523240" y="501412"/>
            <a:ext cx="10947400" cy="1322530"/>
          </a:xfrm>
        </p:spPr>
        <p:txBody>
          <a:bodyPr>
            <a:noAutofit/>
          </a:bodyPr>
          <a:lstStyle/>
          <a:p>
            <a:r>
              <a:rPr lang="en-US" dirty="0"/>
              <a:t>Ensemble de </a:t>
            </a:r>
            <a:r>
              <a:rPr lang="en-US" dirty="0" err="1"/>
              <a:t>l’activité</a:t>
            </a:r>
            <a:r>
              <a:rPr lang="en-US" dirty="0"/>
              <a:t> physique</a:t>
            </a:r>
          </a:p>
        </p:txBody>
      </p:sp>
    </p:spTree>
    <p:extLst>
      <p:ext uri="{BB962C8B-B14F-4D97-AF65-F5344CB8AC3E}">
        <p14:creationId xmlns:p14="http://schemas.microsoft.com/office/powerpoint/2010/main" val="2497269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an&#10;&#10;Description automatically generated">
            <a:extLst>
              <a:ext uri="{FF2B5EF4-FFF2-40B4-BE49-F238E27FC236}">
                <a16:creationId xmlns:a16="http://schemas.microsoft.com/office/drawing/2014/main" id="{A6212008-9619-48FA-98ED-2C286624DD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833" t="7003" r="12986" b="21977"/>
          <a:stretch/>
        </p:blipFill>
        <p:spPr>
          <a:xfrm>
            <a:off x="523240" y="1395726"/>
            <a:ext cx="3637937" cy="3579397"/>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16</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err="1"/>
              <a:t>Jeu</a:t>
            </a:r>
            <a:r>
              <a:rPr lang="en-US" dirty="0"/>
              <a:t> </a:t>
            </a:r>
            <a:r>
              <a:rPr lang="en-US" dirty="0" err="1"/>
              <a:t>actif</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61177" y="2253760"/>
            <a:ext cx="6764593" cy="2721363"/>
          </a:xfrm>
        </p:spPr>
        <p:txBody>
          <a:bodyPr>
            <a:noAutofit/>
          </a:bodyPr>
          <a:lstStyle/>
          <a:p>
            <a:pPr fontAlgn="base">
              <a:lnSpc>
                <a:spcPct val="100000"/>
              </a:lnSpc>
            </a:pPr>
            <a:r>
              <a:rPr lang="fr-FR" dirty="0"/>
              <a:t>Selon leurs parents, 21 % des Canadiens de 5 à 11 ans consacrent quelques heures (&gt; 1,5 heure) par jour à de l’activité physique non organisée (ECMS 2016-2017, Statistique Canada).</a:t>
            </a:r>
            <a:r>
              <a:rPr lang="fr-FR" baseline="30000" dirty="0"/>
              <a:t>Données non publiées</a:t>
            </a:r>
          </a:p>
          <a:p>
            <a:pPr fontAlgn="base">
              <a:lnSpc>
                <a:spcPct val="100000"/>
              </a:lnSpc>
            </a:pPr>
            <a:r>
              <a:rPr lang="fr-FR" dirty="0"/>
              <a:t>Les enfants et les jeunes canadiens de la 6e à la 10e année (Québec : de la 6e année à la 3e sec.) déclarent jouer dehors, en Moyenne, 15 minutes par jour (Enquête HBSC 2018).</a:t>
            </a:r>
            <a:r>
              <a:rPr lang="fr-FR" baseline="30000" dirty="0"/>
              <a:t>Données non publiées</a:t>
            </a:r>
            <a:endParaRPr lang="en-CA" dirty="0"/>
          </a:p>
        </p:txBody>
      </p:sp>
    </p:spTree>
    <p:extLst>
      <p:ext uri="{BB962C8B-B14F-4D97-AF65-F5344CB8AC3E}">
        <p14:creationId xmlns:p14="http://schemas.microsoft.com/office/powerpoint/2010/main" val="147219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an&#10;&#10;Description automatically generated">
            <a:extLst>
              <a:ext uri="{FF2B5EF4-FFF2-40B4-BE49-F238E27FC236}">
                <a16:creationId xmlns:a16="http://schemas.microsoft.com/office/drawing/2014/main" id="{B066B52B-DE1E-4B63-8CA7-80A56F83C4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833" t="7003" r="12986" b="21977"/>
          <a:stretch/>
        </p:blipFill>
        <p:spPr>
          <a:xfrm>
            <a:off x="10903514" y="-27517"/>
            <a:ext cx="1134252"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17</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err="1"/>
              <a:t>Jeu</a:t>
            </a:r>
            <a:r>
              <a:rPr lang="en-US" dirty="0"/>
              <a:t> </a:t>
            </a:r>
            <a:r>
              <a:rPr lang="en-US" dirty="0" err="1"/>
              <a:t>actif</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97909" cy="2704748"/>
          </a:xfrm>
        </p:spPr>
        <p:txBody>
          <a:bodyPr>
            <a:noAutofit/>
          </a:bodyPr>
          <a:lstStyle/>
          <a:p>
            <a:pPr fontAlgn="base">
              <a:lnSpc>
                <a:spcPct val="100000"/>
              </a:lnSpc>
            </a:pPr>
            <a:r>
              <a:rPr lang="fr-FR" sz="1800" dirty="0"/>
              <a:t>Des recherches supplémentaires pour établir un seuil de référence lié à la santé sont nécessaires.  </a:t>
            </a:r>
          </a:p>
          <a:p>
            <a:pPr fontAlgn="base">
              <a:lnSpc>
                <a:spcPct val="100000"/>
              </a:lnSpc>
            </a:pPr>
            <a:r>
              <a:rPr lang="fr-FR" sz="1800" dirty="0"/>
              <a:t>Une approche du jeu actif s’appuyant sur une mesure normalisée, efficace et orientée vers la population est nécessaire. </a:t>
            </a:r>
          </a:p>
          <a:p>
            <a:pPr fontAlgn="base">
              <a:lnSpc>
                <a:spcPct val="100000"/>
              </a:lnSpc>
            </a:pPr>
            <a:r>
              <a:rPr lang="fr-FR" sz="1800" dirty="0"/>
              <a:t>Comment le jeu (ou la perception du jeu) varie-t-il avec l’âge?</a:t>
            </a:r>
          </a:p>
          <a:p>
            <a:pPr fontAlgn="base">
              <a:lnSpc>
                <a:spcPct val="100000"/>
              </a:lnSpc>
            </a:pPr>
            <a:r>
              <a:rPr lang="fr-FR" sz="1800" dirty="0"/>
              <a:t>Des recherches supplémentaires quant à la contribution du jeu dans divers lieux sont nécessaires.</a:t>
            </a:r>
          </a:p>
          <a:p>
            <a:pPr fontAlgn="base">
              <a:lnSpc>
                <a:spcPct val="100000"/>
              </a:lnSpc>
            </a:pPr>
            <a:r>
              <a:rPr lang="fr-FR" sz="1800" dirty="0"/>
              <a:t>Comment les niveaux de jeu actif varient-ils selon les caractéristiques de l’environnement bâti?</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Promouvoir et favoriser les occasions de jeu en plein air.</a:t>
            </a:r>
          </a:p>
          <a:p>
            <a:pPr fontAlgn="base">
              <a:lnSpc>
                <a:spcPct val="100000"/>
              </a:lnSpc>
            </a:pPr>
            <a:r>
              <a:rPr lang="fr-FR" sz="1800" dirty="0"/>
              <a:t>Encourager les occasions fréquentes de jeu actif. </a:t>
            </a:r>
          </a:p>
          <a:p>
            <a:pPr marL="0" indent="0">
              <a:lnSpc>
                <a:spcPct val="100000"/>
              </a:lnSpc>
              <a:buFont typeface="Wingdings" charset="2"/>
              <a:buNone/>
            </a:pP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85378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02CFB951-0134-465D-823E-A0F8A9275A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850" t="9790" r="14980" b="22931"/>
          <a:stretch/>
        </p:blipFill>
        <p:spPr>
          <a:xfrm>
            <a:off x="599133" y="1557505"/>
            <a:ext cx="3486150" cy="3390901"/>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18</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Transport </a:t>
            </a:r>
            <a:r>
              <a:rPr lang="en-US" dirty="0" err="1"/>
              <a:t>actif</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169783"/>
            <a:ext cx="6764593" cy="2518433"/>
          </a:xfrm>
        </p:spPr>
        <p:txBody>
          <a:bodyPr>
            <a:noAutofit/>
          </a:bodyPr>
          <a:lstStyle/>
          <a:p>
            <a:pPr fontAlgn="base">
              <a:lnSpc>
                <a:spcPct val="100000"/>
              </a:lnSpc>
            </a:pPr>
            <a:r>
              <a:rPr lang="fr-FR" dirty="0"/>
              <a:t>Selon des données déclarées par les parents et autodéclarées par les Canadiens de 5 à 19 ans, 21 % des jeunes utilisent habituellement des modes de transport actif (p. ex., la marche, le vélo), 63 % utilisent des modes de transport inactif (p. ex., la voiture, l’autobus) et 16 % utilisent une combinaison de modes de transport actif et inactif pour aller à l’école et en revenir (ÉAPJC 2014-2016, ICRCP).</a:t>
            </a:r>
            <a:r>
              <a:rPr lang="fr-FR" baseline="30000" dirty="0"/>
              <a:t>Données non publiées</a:t>
            </a:r>
            <a:endParaRPr lang="en-CA" dirty="0"/>
          </a:p>
        </p:txBody>
      </p:sp>
    </p:spTree>
    <p:extLst>
      <p:ext uri="{BB962C8B-B14F-4D97-AF65-F5344CB8AC3E}">
        <p14:creationId xmlns:p14="http://schemas.microsoft.com/office/powerpoint/2010/main" val="207432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933136A-3C36-4847-A01C-B0FACF732A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850" t="9790" r="14980" b="22931"/>
          <a:stretch/>
        </p:blipFill>
        <p:spPr>
          <a:xfrm>
            <a:off x="10903514" y="-27517"/>
            <a:ext cx="1147348"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10020936" cy="3960489"/>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19</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Transport </a:t>
            </a:r>
            <a:r>
              <a:rPr lang="en-US" dirty="0" err="1"/>
              <a:t>actif</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9541284" cy="2704748"/>
          </a:xfrm>
        </p:spPr>
        <p:txBody>
          <a:bodyPr>
            <a:noAutofit/>
          </a:bodyPr>
          <a:lstStyle/>
          <a:p>
            <a:pPr fontAlgn="base">
              <a:lnSpc>
                <a:spcPct val="100000"/>
              </a:lnSpc>
            </a:pPr>
            <a:r>
              <a:rPr lang="fr-FR" sz="1800" dirty="0"/>
              <a:t>À quelle fréquence les enfants et les jeunes se déplacent-ils activement pour se rendre vers des destinations autres que l’école et en revenir?</a:t>
            </a:r>
          </a:p>
          <a:p>
            <a:pPr fontAlgn="base">
              <a:lnSpc>
                <a:spcPct val="100000"/>
              </a:lnSpc>
            </a:pPr>
            <a:r>
              <a:rPr lang="fr-FR" sz="1800" dirty="0"/>
              <a:t>Les chercheurs devraient envisager d'utiliser des mesures objectives de transport actif (p. ex., GPS) dans leurs études.</a:t>
            </a:r>
          </a:p>
          <a:p>
            <a:pPr fontAlgn="base">
              <a:lnSpc>
                <a:spcPct val="100000"/>
              </a:lnSpc>
            </a:pPr>
            <a:r>
              <a:rPr lang="fr-FR" sz="1800" dirty="0"/>
              <a:t>De la recherche sur les interventions en matière de déplacement scolaire actif au Canada comprenant un temps approprié pour le suivi est nécessaire. </a:t>
            </a:r>
          </a:p>
          <a:p>
            <a:pPr fontAlgn="base">
              <a:lnSpc>
                <a:spcPct val="100000"/>
              </a:lnSpc>
            </a:pPr>
            <a:r>
              <a:rPr lang="fr-FR" sz="1800" dirty="0"/>
              <a:t>Des recherches qui se concentrent sur les enfants plus âgés et sur la faisabilité d’interventions pour favoriser le transport actif vers l’école chez les adolescents sont nécessaires.</a:t>
            </a:r>
          </a:p>
          <a:p>
            <a:pPr fontAlgn="base">
              <a:lnSpc>
                <a:spcPct val="100000"/>
              </a:lnSpc>
            </a:pPr>
            <a:r>
              <a:rPr lang="fr-FR" sz="1800" dirty="0"/>
              <a:t>Quelle est la meilleure façon de faciliter la mobilité autonome des enfants et des jeunes?</a:t>
            </a:r>
          </a:p>
          <a:p>
            <a:pPr fontAlgn="base">
              <a:lnSpc>
                <a:spcPct val="100000"/>
              </a:lnSpc>
            </a:pPr>
            <a:r>
              <a:rPr lang="fr-FR" sz="1800" dirty="0"/>
              <a:t>De quelle façon les modes de transport mixtes contribuent-ils à l’accumulation d’activité physique quotidienne? </a:t>
            </a:r>
            <a:endParaRPr lang="en-CA" sz="1800" dirty="0"/>
          </a:p>
        </p:txBody>
      </p:sp>
      <p:sp>
        <p:nvSpPr>
          <p:cNvPr id="8" name="Rounded Rectangle 4">
            <a:extLst>
              <a:ext uri="{FF2B5EF4-FFF2-40B4-BE49-F238E27FC236}">
                <a16:creationId xmlns:a16="http://schemas.microsoft.com/office/drawing/2014/main" id="{E253329F-8839-4F42-8B2D-1F28EAE8141B}"/>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156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0FA47D60-988F-4521-8A54-B0C80E2C714D}"/>
              </a:ext>
            </a:extLst>
          </p:cNvPr>
          <p:cNvSpPr txBox="1">
            <a:spLocks/>
          </p:cNvSpPr>
          <p:nvPr/>
        </p:nvSpPr>
        <p:spPr>
          <a:xfrm>
            <a:off x="523240" y="501412"/>
            <a:ext cx="10947400" cy="1322530"/>
          </a:xfrm>
          <a:prstGeom prst="rect">
            <a:avLst/>
          </a:prstGeom>
        </p:spPr>
        <p:txBody>
          <a:bodyPr vert="horz" lIns="91440" tIns="45720" rIns="91440" bIns="45720" rtlCol="0" anchor="ctr">
            <a:noAutofit/>
          </a:bodyPr>
          <a:lstStyle>
            <a:lvl1pPr algn="l" defTabSz="914400" rtl="0" eaLnBrk="1" latinLnBrk="0" hangingPunct="1">
              <a:lnSpc>
                <a:spcPts val="5500"/>
              </a:lnSpc>
              <a:spcBef>
                <a:spcPct val="0"/>
              </a:spcBef>
              <a:buNone/>
              <a:defRPr sz="6000" kern="1200">
                <a:solidFill>
                  <a:srgbClr val="50287D"/>
                </a:solidFill>
                <a:latin typeface="Cooper Black" panose="0208090404030B020404" pitchFamily="18" charset="77"/>
                <a:ea typeface="+mj-ea"/>
                <a:cs typeface="+mj-cs"/>
              </a:defRPr>
            </a:lvl1pPr>
          </a:lstStyle>
          <a:p>
            <a:r>
              <a:rPr lang="en-US" dirty="0" err="1"/>
              <a:t>Histoire</a:t>
            </a:r>
            <a:r>
              <a:rPr lang="en-US" dirty="0"/>
              <a:t> de </a:t>
            </a:r>
          </a:p>
          <a:p>
            <a:r>
              <a:rPr lang="en-US" dirty="0"/>
              <a:t>couverture</a:t>
            </a:r>
          </a:p>
        </p:txBody>
      </p:sp>
      <p:pic>
        <p:nvPicPr>
          <p:cNvPr id="7" name="Picture 6" descr="A person holding a sign&#10;&#10;Description automatically generated">
            <a:extLst>
              <a:ext uri="{FF2B5EF4-FFF2-40B4-BE49-F238E27FC236}">
                <a16:creationId xmlns:a16="http://schemas.microsoft.com/office/drawing/2014/main" id="{03D343DC-C2F4-4B43-BCB2-D5485AED3400}"/>
              </a:ext>
            </a:extLst>
          </p:cNvPr>
          <p:cNvPicPr>
            <a:picLocks noChangeAspect="1"/>
          </p:cNvPicPr>
          <p:nvPr/>
        </p:nvPicPr>
        <p:blipFill>
          <a:blip r:embed="rId2"/>
          <a:stretch>
            <a:fillRect/>
          </a:stretch>
        </p:blipFill>
        <p:spPr>
          <a:xfrm>
            <a:off x="8167456" y="1073064"/>
            <a:ext cx="3636000" cy="4760290"/>
          </a:xfrm>
          <a:prstGeom prst="rect">
            <a:avLst/>
          </a:prstGeom>
          <a:ln w="38100">
            <a:solidFill>
              <a:srgbClr val="50287D"/>
            </a:solidFill>
          </a:ln>
        </p:spPr>
      </p:pic>
      <p:sp>
        <p:nvSpPr>
          <p:cNvPr id="3" name="Subtitle 2"/>
          <p:cNvSpPr>
            <a:spLocks noGrp="1"/>
          </p:cNvSpPr>
          <p:nvPr>
            <p:ph sz="quarter" idx="15"/>
          </p:nvPr>
        </p:nvSpPr>
        <p:spPr>
          <a:xfrm>
            <a:off x="523240" y="2059628"/>
            <a:ext cx="7392035" cy="3119744"/>
          </a:xfrm>
        </p:spPr>
        <p:txBody>
          <a:bodyPr>
            <a:noAutofit/>
          </a:bodyPr>
          <a:lstStyle/>
          <a:p>
            <a:pPr marL="0" indent="0">
              <a:lnSpc>
                <a:spcPct val="100000"/>
              </a:lnSpc>
              <a:buNone/>
            </a:pPr>
            <a:r>
              <a:rPr lang="fr-FR" sz="3200" dirty="0"/>
              <a:t>Les familles jouent un rôle essentiel sur le plan de l’influence qu’elles exercent dans tous les domaines de la vie des enfants – notamment sur leur niveau d’activité physique, leurs comportements sédentaires et leur sommeil. </a:t>
            </a:r>
            <a:endParaRPr lang="en-CA" sz="2400" dirty="0"/>
          </a:p>
        </p:txBody>
      </p:sp>
      <p:sp>
        <p:nvSpPr>
          <p:cNvPr id="5" name="Slide Number Placeholder 2">
            <a:extLst>
              <a:ext uri="{FF2B5EF4-FFF2-40B4-BE49-F238E27FC236}">
                <a16:creationId xmlns:a16="http://schemas.microsoft.com/office/drawing/2014/main" id="{68504B2F-6BAE-4CDB-AB6E-2F34803D9CCF}"/>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2</a:t>
            </a:fld>
            <a:endParaRPr lang="en-US" dirty="0"/>
          </a:p>
        </p:txBody>
      </p:sp>
    </p:spTree>
    <p:extLst>
      <p:ext uri="{BB962C8B-B14F-4D97-AF65-F5344CB8AC3E}">
        <p14:creationId xmlns:p14="http://schemas.microsoft.com/office/powerpoint/2010/main" val="179260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7933136A-3C36-4847-A01C-B0FACF732A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850" t="9790" r="14980" b="22931"/>
          <a:stretch/>
        </p:blipFill>
        <p:spPr>
          <a:xfrm>
            <a:off x="10903514" y="-27517"/>
            <a:ext cx="1147348"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40" y="1754527"/>
            <a:ext cx="6036084"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20</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Transport </a:t>
            </a:r>
            <a:r>
              <a:rPr lang="en-US" dirty="0" err="1"/>
              <a:t>actif</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645559" cy="2704748"/>
          </a:xfrm>
        </p:spPr>
        <p:txBody>
          <a:bodyPr>
            <a:noAutofit/>
          </a:bodyPr>
          <a:lstStyle/>
          <a:p>
            <a:pPr fontAlgn="base">
              <a:lnSpc>
                <a:spcPct val="100000"/>
              </a:lnSpc>
            </a:pPr>
            <a:r>
              <a:rPr lang="fr-FR" sz="1800" dirty="0"/>
              <a:t>Considérer laisser leurs enfants aller à pied ou à vélo vers des destinations situées à quelques kilomètres de la maison. </a:t>
            </a:r>
          </a:p>
          <a:p>
            <a:pPr fontAlgn="base">
              <a:lnSpc>
                <a:spcPct val="100000"/>
              </a:lnSpc>
            </a:pPr>
            <a:r>
              <a:rPr lang="fr-FR" sz="1800" dirty="0"/>
              <a:t>Créer une culture du transport actif, semblable à celle de nombreux pays européens et africains.</a:t>
            </a:r>
          </a:p>
          <a:p>
            <a:pPr fontAlgn="base">
              <a:lnSpc>
                <a:spcPct val="100000"/>
              </a:lnSpc>
            </a:pPr>
            <a:r>
              <a:rPr lang="fr-FR" sz="1800" dirty="0"/>
              <a:t>Augmenter les dispositifs de contrôle de la circulation et accroître la supervision pour faciliter le transport actif chez les enfants et les jeunes.</a:t>
            </a:r>
          </a:p>
          <a:p>
            <a:pPr fontAlgn="base">
              <a:lnSpc>
                <a:spcPct val="100000"/>
              </a:lnSpc>
            </a:pPr>
            <a:r>
              <a:rPr lang="fr-FR" sz="1800" dirty="0"/>
              <a:t>Les écoles devraient élaborer un plan de déplacement scolaire actif qui encouragerait les enfants à utiliser des modes de transport actif.</a:t>
            </a:r>
          </a:p>
          <a:p>
            <a:pPr fontAlgn="base">
              <a:lnSpc>
                <a:spcPct val="100000"/>
              </a:lnSpc>
            </a:pPr>
            <a:r>
              <a:rPr lang="fr-FR" sz="1800" dirty="0"/>
              <a:t>Prévoir la mise sur pied de « </a:t>
            </a:r>
            <a:r>
              <a:rPr lang="fr-FR" sz="1800" dirty="0" err="1"/>
              <a:t>trottibus</a:t>
            </a:r>
            <a:r>
              <a:rPr lang="fr-FR" sz="1800" dirty="0"/>
              <a:t> ». </a:t>
            </a:r>
          </a:p>
          <a:p>
            <a:pPr marL="0" indent="0">
              <a:lnSpc>
                <a:spcPct val="100000"/>
              </a:lnSpc>
              <a:buNone/>
            </a:pPr>
            <a:endParaRPr lang="en-CA" sz="1800" dirty="0"/>
          </a:p>
        </p:txBody>
      </p:sp>
      <p:sp>
        <p:nvSpPr>
          <p:cNvPr id="6" name="Rounded Rectangle 4">
            <a:extLst>
              <a:ext uri="{FF2B5EF4-FFF2-40B4-BE49-F238E27FC236}">
                <a16:creationId xmlns:a16="http://schemas.microsoft.com/office/drawing/2014/main" id="{CE089D14-B794-4217-A808-C5A7CA1A2D2F}"/>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group of people standing next to a person&#10;&#10;Description automatically generated">
            <a:extLst>
              <a:ext uri="{FF2B5EF4-FFF2-40B4-BE49-F238E27FC236}">
                <a16:creationId xmlns:a16="http://schemas.microsoft.com/office/drawing/2014/main" id="{E911CED0-5EBB-496E-8D86-0BA28FFC56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4013" y="2224267"/>
            <a:ext cx="4664601" cy="3109734"/>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332773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C9640D1A-D36C-4C19-9B06-654EAE5648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6782" t="10262" r="15749" b="22458"/>
          <a:stretch/>
        </p:blipFill>
        <p:spPr>
          <a:xfrm>
            <a:off x="599133" y="1557504"/>
            <a:ext cx="3400425" cy="3390902"/>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21</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a:t>Sport </a:t>
            </a:r>
            <a:r>
              <a:rPr lang="en-US" dirty="0" err="1"/>
              <a:t>organisé</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429973"/>
            <a:ext cx="6764593" cy="1998054"/>
          </a:xfrm>
        </p:spPr>
        <p:txBody>
          <a:bodyPr>
            <a:noAutofit/>
          </a:bodyPr>
          <a:lstStyle/>
          <a:p>
            <a:pPr fontAlgn="base">
              <a:lnSpc>
                <a:spcPct val="100000"/>
              </a:lnSpc>
            </a:pPr>
            <a:r>
              <a:rPr lang="fr-FR" dirty="0"/>
              <a:t>Selon leurs parents, 77 % des jeunes âgés de 5 à 19 ans participent à des activités physiques ou à des sports organises (ÉAPJC 2014-2016, ICRCP).</a:t>
            </a:r>
            <a:r>
              <a:rPr lang="fr-FR" baseline="30000" dirty="0"/>
              <a:t>109</a:t>
            </a:r>
          </a:p>
          <a:p>
            <a:pPr fontAlgn="base">
              <a:lnSpc>
                <a:spcPct val="100000"/>
              </a:lnSpc>
            </a:pPr>
            <a:r>
              <a:rPr lang="fr-FR" dirty="0"/>
              <a:t>Selon les données autodéclarées, 66 % des élèves de la 6e à la 10e année (Québec : de la 6e année à 3e sec.) participent à des sports individuels et/ou à des sports d’équipe (Enquête HBSC 2018).</a:t>
            </a:r>
            <a:r>
              <a:rPr lang="fr-FR" baseline="30000" dirty="0"/>
              <a:t>Données non publiées</a:t>
            </a:r>
          </a:p>
        </p:txBody>
      </p:sp>
    </p:spTree>
    <p:extLst>
      <p:ext uri="{BB962C8B-B14F-4D97-AF65-F5344CB8AC3E}">
        <p14:creationId xmlns:p14="http://schemas.microsoft.com/office/powerpoint/2010/main" val="77359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324477EB-9CAE-4DDD-9DF9-EF4810A021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782" t="10262" r="15749" b="22458"/>
          <a:stretch/>
        </p:blipFill>
        <p:spPr>
          <a:xfrm>
            <a:off x="10911073" y="-39368"/>
            <a:ext cx="1119134"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22</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fr-FR" sz="1800" dirty="0"/>
              <a:t>Il est important de comprendre la contribution de la participation sportive à l'école relativement à celle dans la communauté.</a:t>
            </a:r>
          </a:p>
          <a:p>
            <a:pPr fontAlgn="base">
              <a:lnSpc>
                <a:spcPct val="100000"/>
              </a:lnSpc>
            </a:pPr>
            <a:r>
              <a:rPr lang="fr-FR" sz="1800" dirty="0"/>
              <a:t>Plus de données sur l'activité physique et la participation dans les sports chez les enfants et les jeunes autochtones sont nécessaires.</a:t>
            </a:r>
          </a:p>
          <a:p>
            <a:pPr fontAlgn="base">
              <a:lnSpc>
                <a:spcPct val="100000"/>
              </a:lnSpc>
            </a:pPr>
            <a:r>
              <a:rPr lang="fr-FR" sz="1800" dirty="0"/>
              <a:t>Examiner l'efficacité des programmes qui subventionnent la pratique sportive pour les familles à faible revenu.</a:t>
            </a:r>
          </a:p>
          <a:p>
            <a:pPr fontAlgn="base">
              <a:lnSpc>
                <a:spcPct val="100000"/>
              </a:lnSpc>
            </a:pPr>
            <a:r>
              <a:rPr lang="fr-FR" sz="1800" dirty="0"/>
              <a:t>Il est nécessaire de mieux comprendre la participation sportive des enfants et des jeunes des régions rurales et éloignées du pays.</a:t>
            </a:r>
          </a:p>
          <a:p>
            <a:pPr marL="0" indent="0">
              <a:lnSpc>
                <a:spcPct val="100000"/>
              </a:lnSpc>
              <a:buNone/>
            </a:pPr>
            <a:endParaRPr lang="en-CA" sz="1800" dirty="0"/>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Exposer les enfants à une variété de sports plutôt que préconiser une spécialisation sportive précoce. </a:t>
            </a:r>
          </a:p>
          <a:p>
            <a:pPr fontAlgn="base">
              <a:lnSpc>
                <a:spcPct val="100000"/>
              </a:lnSpc>
            </a:pPr>
            <a:r>
              <a:rPr lang="fr-FR" sz="1800" dirty="0"/>
              <a:t>Veiller à ce que les offres en matière de sports soient inclusives pour les enfants ayant une limitation. </a:t>
            </a:r>
          </a:p>
          <a:p>
            <a:pPr fontAlgn="base">
              <a:lnSpc>
                <a:spcPct val="100000"/>
              </a:lnSpc>
            </a:pPr>
            <a:r>
              <a:rPr lang="fr-FR" sz="1800" dirty="0"/>
              <a:t>Offrir une variété de sports attrayante aux enfants des familles de nouveaux immigrants et à ceux issus de milieux ethniques, socioéconomiques et culturels variés.</a:t>
            </a:r>
          </a:p>
          <a:p>
            <a:pPr marL="0" indent="0">
              <a:lnSpc>
                <a:spcPct val="100000"/>
              </a:lnSpc>
              <a:buFont typeface="Wingdings" charset="2"/>
              <a:buNone/>
            </a:pP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7" name="Rounded Rectangle 4">
            <a:extLst>
              <a:ext uri="{FF2B5EF4-FFF2-40B4-BE49-F238E27FC236}">
                <a16:creationId xmlns:a16="http://schemas.microsoft.com/office/drawing/2014/main" id="{CA7C93CE-1D59-473A-B1C6-2F9FC81E84DC}"/>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16">
            <a:extLst>
              <a:ext uri="{FF2B5EF4-FFF2-40B4-BE49-F238E27FC236}">
                <a16:creationId xmlns:a16="http://schemas.microsoft.com/office/drawing/2014/main" id="{6EA82F1E-9D81-46F2-B97B-B460318E548E}"/>
              </a:ext>
            </a:extLst>
          </p:cNvPr>
          <p:cNvSpPr>
            <a:spLocks noGrp="1"/>
          </p:cNvSpPr>
          <p:nvPr>
            <p:ph type="title"/>
          </p:nvPr>
        </p:nvSpPr>
        <p:spPr>
          <a:xfrm>
            <a:off x="523240" y="234975"/>
            <a:ext cx="10515600" cy="1322530"/>
          </a:xfrm>
        </p:spPr>
        <p:txBody>
          <a:bodyPr/>
          <a:lstStyle/>
          <a:p>
            <a:r>
              <a:rPr lang="en-US" dirty="0"/>
              <a:t>Sport </a:t>
            </a:r>
            <a:r>
              <a:rPr lang="en-US" dirty="0" err="1"/>
              <a:t>organisé</a:t>
            </a:r>
            <a:endParaRPr lang="en-US" dirty="0"/>
          </a:p>
        </p:txBody>
      </p:sp>
    </p:spTree>
    <p:extLst>
      <p:ext uri="{BB962C8B-B14F-4D97-AF65-F5344CB8AC3E}">
        <p14:creationId xmlns:p14="http://schemas.microsoft.com/office/powerpoint/2010/main" val="345518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eel&#10;&#10;Description automatically generated">
            <a:extLst>
              <a:ext uri="{FF2B5EF4-FFF2-40B4-BE49-F238E27FC236}">
                <a16:creationId xmlns:a16="http://schemas.microsoft.com/office/drawing/2014/main" id="{38C09C8C-B07F-4162-96F9-04B0238FC9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6556" t="8637" r="15976" b="20680"/>
          <a:stretch/>
        </p:blipFill>
        <p:spPr>
          <a:xfrm>
            <a:off x="599132" y="1488635"/>
            <a:ext cx="3400425" cy="356235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23</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err="1"/>
              <a:t>Éducation</a:t>
            </a:r>
            <a:r>
              <a:rPr lang="en-US" dirty="0"/>
              <a:t> physique </a:t>
            </a:r>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118494"/>
            <a:ext cx="6764593" cy="2621012"/>
          </a:xfrm>
        </p:spPr>
        <p:txBody>
          <a:bodyPr>
            <a:noAutofit/>
          </a:bodyPr>
          <a:lstStyle/>
          <a:p>
            <a:pPr fontAlgn="base">
              <a:lnSpc>
                <a:spcPct val="100000"/>
              </a:lnSpc>
            </a:pPr>
            <a:r>
              <a:rPr lang="fr-FR" dirty="0"/>
              <a:t>Selon leurs parents, 37 % des Canadiens de 5 à 11 ans font au moins 150 minutes d’activité physique par semaine à l’école (ECMS 2016-2017, Statistique Canada).</a:t>
            </a:r>
            <a:r>
              <a:rPr lang="fr-FR" baseline="30000" dirty="0"/>
              <a:t>Données non publiées</a:t>
            </a:r>
          </a:p>
          <a:p>
            <a:pPr fontAlgn="base">
              <a:lnSpc>
                <a:spcPct val="100000"/>
              </a:lnSpc>
            </a:pPr>
            <a:r>
              <a:rPr lang="fr-FR" dirty="0"/>
              <a:t>36 % des Canadiens âgés de 12 à 17 ans déclarent faire au moins 150 minutes d’activité physique par semaine pendant les heures de classe et le temps libre à l’école (ECMS 2016-17, Statistique Canada).</a:t>
            </a:r>
            <a:r>
              <a:rPr lang="fr-FR" baseline="30000" dirty="0"/>
              <a:t>Données non publiées</a:t>
            </a:r>
          </a:p>
        </p:txBody>
      </p:sp>
    </p:spTree>
    <p:extLst>
      <p:ext uri="{BB962C8B-B14F-4D97-AF65-F5344CB8AC3E}">
        <p14:creationId xmlns:p14="http://schemas.microsoft.com/office/powerpoint/2010/main" val="38042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wheel&#10;&#10;Description automatically generated">
            <a:extLst>
              <a:ext uri="{FF2B5EF4-FFF2-40B4-BE49-F238E27FC236}">
                <a16:creationId xmlns:a16="http://schemas.microsoft.com/office/drawing/2014/main" id="{A161E62B-C639-457B-9649-763F148A50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56" t="8637" r="15976" b="20680"/>
          <a:stretch/>
        </p:blipFill>
        <p:spPr>
          <a:xfrm>
            <a:off x="10911073" y="-36250"/>
            <a:ext cx="1065273"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1735461"/>
            <a:ext cx="5572761" cy="3703313"/>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24</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fr-FR" sz="1800" dirty="0"/>
              <a:t>Examiner le décalage entre les politiques d’ÉP/APQ* et les faibles taux d'adhésion.</a:t>
            </a:r>
          </a:p>
          <a:p>
            <a:pPr fontAlgn="base">
              <a:lnSpc>
                <a:spcPct val="100000"/>
              </a:lnSpc>
            </a:pPr>
            <a:r>
              <a:rPr lang="fr-FR" sz="1800" dirty="0"/>
              <a:t>Examiner les niveaux d'activité physique mesurés objectivement dans la classe d’ÉP.</a:t>
            </a:r>
          </a:p>
          <a:p>
            <a:pPr fontAlgn="base">
              <a:lnSpc>
                <a:spcPct val="100000"/>
              </a:lnSpc>
            </a:pPr>
            <a:r>
              <a:rPr lang="fr-FR" sz="1800" dirty="0"/>
              <a:t>Une évaluation précise de l'adoption et de la mise en œuvre de l’APQ dans les écoles est nécessaire.</a:t>
            </a:r>
          </a:p>
          <a:p>
            <a:pPr fontAlgn="base">
              <a:lnSpc>
                <a:spcPct val="100000"/>
              </a:lnSpc>
            </a:pPr>
            <a:r>
              <a:rPr lang="fr-FR" sz="1800" dirty="0"/>
              <a:t>Des données plus récentes quant à la proportion d'élèves qui ont des cours donnés par des spécialistes en ÉP.</a:t>
            </a:r>
          </a:p>
          <a:p>
            <a:pPr marL="0" indent="0">
              <a:lnSpc>
                <a:spcPct val="100000"/>
              </a:lnSpc>
              <a:buNone/>
            </a:pPr>
            <a:endParaRPr lang="en-CA" sz="1800" dirty="0"/>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1735461"/>
            <a:ext cx="5572761" cy="3703313"/>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Les écoles devraient traiter l'ÉP et l’APQ avec le même respect que les matières de base.</a:t>
            </a:r>
          </a:p>
          <a:p>
            <a:pPr fontAlgn="base">
              <a:lnSpc>
                <a:spcPct val="100000"/>
              </a:lnSpc>
            </a:pPr>
            <a:r>
              <a:rPr lang="fr-FR" sz="1800" dirty="0"/>
              <a:t>Se concentrer sur le plaisir et l'inclusion plutôt que sur la compétition et la spécialisation.</a:t>
            </a:r>
          </a:p>
          <a:p>
            <a:pPr fontAlgn="base">
              <a:lnSpc>
                <a:spcPct val="100000"/>
              </a:lnSpc>
            </a:pPr>
            <a:r>
              <a:rPr lang="fr-FR" sz="1800" dirty="0"/>
              <a:t>Prioriser les efforts visant à augmenter la fréquence de l’ÉP et à améliorer le programme afin d’encourager l’apprentissage des enfants et des jeunes en matière de mouvement.</a:t>
            </a:r>
          </a:p>
          <a:p>
            <a:pPr fontAlgn="base">
              <a:lnSpc>
                <a:spcPct val="100000"/>
              </a:lnSpc>
            </a:pPr>
            <a:r>
              <a:rPr lang="fr-FR" sz="1800" dirty="0"/>
              <a:t>Investir dans la formation des enseignants généralistes au regard des compétences spécifiques en ÉP. </a:t>
            </a:r>
            <a:endParaRPr lang="en-CA" sz="1800" dirty="0"/>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6" name="Title 16">
            <a:extLst>
              <a:ext uri="{FF2B5EF4-FFF2-40B4-BE49-F238E27FC236}">
                <a16:creationId xmlns:a16="http://schemas.microsoft.com/office/drawing/2014/main" id="{0273EEBC-DEC4-4FE0-8EC8-B70A7240B6A4}"/>
              </a:ext>
            </a:extLst>
          </p:cNvPr>
          <p:cNvSpPr>
            <a:spLocks noGrp="1"/>
          </p:cNvSpPr>
          <p:nvPr>
            <p:ph type="title"/>
          </p:nvPr>
        </p:nvSpPr>
        <p:spPr>
          <a:xfrm>
            <a:off x="523240" y="234975"/>
            <a:ext cx="10515600" cy="1322530"/>
          </a:xfrm>
        </p:spPr>
        <p:txBody>
          <a:bodyPr/>
          <a:lstStyle/>
          <a:p>
            <a:r>
              <a:rPr lang="en-US" dirty="0" err="1"/>
              <a:t>Éducation</a:t>
            </a:r>
            <a:r>
              <a:rPr lang="en-US" dirty="0"/>
              <a:t> physique </a:t>
            </a:r>
          </a:p>
        </p:txBody>
      </p:sp>
      <p:sp>
        <p:nvSpPr>
          <p:cNvPr id="17" name="Rounded Rectangle 4">
            <a:extLst>
              <a:ext uri="{FF2B5EF4-FFF2-40B4-BE49-F238E27FC236}">
                <a16:creationId xmlns:a16="http://schemas.microsoft.com/office/drawing/2014/main" id="{50EB6034-2CBE-4C00-88FA-435B17466D7F}"/>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5">
            <a:extLst>
              <a:ext uri="{FF2B5EF4-FFF2-40B4-BE49-F238E27FC236}">
                <a16:creationId xmlns:a16="http://schemas.microsoft.com/office/drawing/2014/main" id="{1AD2E9F5-7E0F-4857-AF92-C8EC6A5ABFCE}"/>
              </a:ext>
            </a:extLst>
          </p:cNvPr>
          <p:cNvSpPr txBox="1">
            <a:spLocks/>
          </p:cNvSpPr>
          <p:nvPr/>
        </p:nvSpPr>
        <p:spPr>
          <a:xfrm>
            <a:off x="523240" y="5653712"/>
            <a:ext cx="4815840" cy="386211"/>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fr-FR" sz="1200" i="1" dirty="0"/>
              <a:t>* ÉP: Éducation physique; APQ  Activité physique quotidienne</a:t>
            </a:r>
            <a:endParaRPr lang="en-CA" sz="1200" i="1" dirty="0"/>
          </a:p>
        </p:txBody>
      </p:sp>
    </p:spTree>
    <p:extLst>
      <p:ext uri="{BB962C8B-B14F-4D97-AF65-F5344CB8AC3E}">
        <p14:creationId xmlns:p14="http://schemas.microsoft.com/office/powerpoint/2010/main" val="1887507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A03BD78-E7FE-48FC-A272-7FF4A38E5F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874" t="8403" r="13657" b="22427"/>
          <a:stretch/>
        </p:blipFill>
        <p:spPr>
          <a:xfrm>
            <a:off x="689236" y="1936310"/>
            <a:ext cx="3400425" cy="348615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25</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604269"/>
            <a:ext cx="6764593" cy="2544812"/>
          </a:xfrm>
        </p:spPr>
        <p:txBody>
          <a:bodyPr>
            <a:noAutofit/>
          </a:bodyPr>
          <a:lstStyle/>
          <a:p>
            <a:pPr fontAlgn="base">
              <a:lnSpc>
                <a:spcPct val="100000"/>
              </a:lnSpc>
            </a:pPr>
            <a:r>
              <a:rPr lang="fr-FR" dirty="0"/>
              <a:t>76 % des jeunes âgés de 5 à 11 ans (ECMS 2016-2017, Statistique Canada). </a:t>
            </a:r>
          </a:p>
          <a:p>
            <a:pPr lvl="1" fontAlgn="base">
              <a:lnSpc>
                <a:spcPct val="100000"/>
              </a:lnSpc>
            </a:pPr>
            <a:r>
              <a:rPr lang="fr-FR" sz="1800" dirty="0"/>
              <a:t>Plus de filles que de garçons de ce groupe d’âge atteignent la recommandation (80 % contre 71 %).</a:t>
            </a:r>
          </a:p>
          <a:p>
            <a:pPr fontAlgn="base">
              <a:lnSpc>
                <a:spcPct val="100000"/>
              </a:lnSpc>
            </a:pPr>
            <a:endParaRPr lang="fr-FR" dirty="0"/>
          </a:p>
          <a:p>
            <a:pPr fontAlgn="base">
              <a:lnSpc>
                <a:spcPct val="100000"/>
              </a:lnSpc>
            </a:pPr>
            <a:r>
              <a:rPr lang="fr-FR" dirty="0"/>
              <a:t>28 % des Canadiens de 12 à 17 ans (ECMS 2016-2017, Statistique Canada).</a:t>
            </a:r>
          </a:p>
          <a:p>
            <a:pPr lvl="1" fontAlgn="base">
              <a:lnSpc>
                <a:spcPct val="100000"/>
              </a:lnSpc>
            </a:pPr>
            <a:r>
              <a:rPr lang="fr-FR" sz="1800" dirty="0"/>
              <a:t>Plus de filles que de garçons de ce groupe d’âge atteignent la recommandation (30 % contre 25 %).</a:t>
            </a:r>
            <a:endParaRPr lang="en-CA" sz="1800" dirty="0"/>
          </a:p>
        </p:txBody>
      </p:sp>
      <p:sp>
        <p:nvSpPr>
          <p:cNvPr id="8" name="Title 16">
            <a:extLst>
              <a:ext uri="{FF2B5EF4-FFF2-40B4-BE49-F238E27FC236}">
                <a16:creationId xmlns:a16="http://schemas.microsoft.com/office/drawing/2014/main" id="{BF9D03CE-1F6D-4F6F-9D90-B208CE34119A}"/>
              </a:ext>
            </a:extLst>
          </p:cNvPr>
          <p:cNvSpPr>
            <a:spLocks noGrp="1"/>
          </p:cNvSpPr>
          <p:nvPr>
            <p:ph type="title"/>
          </p:nvPr>
        </p:nvSpPr>
        <p:spPr>
          <a:xfrm>
            <a:off x="523240" y="501412"/>
            <a:ext cx="10947400" cy="1322530"/>
          </a:xfrm>
        </p:spPr>
        <p:txBody>
          <a:bodyPr>
            <a:noAutofit/>
          </a:bodyPr>
          <a:lstStyle/>
          <a:p>
            <a:r>
              <a:rPr lang="en-US" dirty="0" err="1"/>
              <a:t>Comportements</a:t>
            </a:r>
            <a:r>
              <a:rPr lang="en-US" dirty="0"/>
              <a:t> </a:t>
            </a:r>
            <a:r>
              <a:rPr lang="en-US" dirty="0" err="1"/>
              <a:t>sédentaires</a:t>
            </a:r>
            <a:endParaRPr lang="en-US" dirty="0"/>
          </a:p>
        </p:txBody>
      </p:sp>
    </p:spTree>
    <p:extLst>
      <p:ext uri="{BB962C8B-B14F-4D97-AF65-F5344CB8AC3E}">
        <p14:creationId xmlns:p14="http://schemas.microsoft.com/office/powerpoint/2010/main" val="3915087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D408E226-6BFB-4C41-86EB-AE3F2C9B7E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874" t="8403" r="13657" b="22427"/>
          <a:stretch/>
        </p:blipFill>
        <p:spPr>
          <a:xfrm>
            <a:off x="10921233" y="-39368"/>
            <a:ext cx="1088557"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2192662"/>
            <a:ext cx="8354061" cy="3293738"/>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26</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572542"/>
            <a:ext cx="7760109" cy="2704748"/>
          </a:xfrm>
        </p:spPr>
        <p:txBody>
          <a:bodyPr>
            <a:noAutofit/>
          </a:bodyPr>
          <a:lstStyle/>
          <a:p>
            <a:pPr fontAlgn="base">
              <a:lnSpc>
                <a:spcPct val="100000"/>
              </a:lnSpc>
            </a:pPr>
            <a:r>
              <a:rPr lang="fr-FR" sz="1800" dirty="0"/>
              <a:t>Plus de données sont nécessaires sur le temps que les enfants et les jeunes passent sur leurs téléphones intelligents.</a:t>
            </a:r>
          </a:p>
          <a:p>
            <a:pPr fontAlgn="base">
              <a:lnSpc>
                <a:spcPct val="100000"/>
              </a:lnSpc>
            </a:pPr>
            <a:r>
              <a:rPr lang="fr-FR" sz="1800" dirty="0"/>
              <a:t>Plus de mesures objectives sur les comportements sédentaires à l’écran sont nécessaires. </a:t>
            </a:r>
          </a:p>
          <a:p>
            <a:pPr fontAlgn="base">
              <a:lnSpc>
                <a:spcPct val="100000"/>
              </a:lnSpc>
            </a:pPr>
            <a:r>
              <a:rPr lang="fr-FR" sz="1800" dirty="0"/>
              <a:t>Quel est l'impact de remplacer des comportements sédentaires avec écran par des comportements sédentaires sans écran?</a:t>
            </a:r>
          </a:p>
          <a:p>
            <a:pPr fontAlgn="base">
              <a:lnSpc>
                <a:spcPct val="100000"/>
              </a:lnSpc>
            </a:pPr>
            <a:r>
              <a:rPr lang="fr-FR" sz="1800" dirty="0"/>
              <a:t>Développer et valider un questionnaire standardisé qui saisit les différentes formes de comportement sédentaire, notamment le temps d’écran, les déplacements motorisés, la position assise à l'école, etc.</a:t>
            </a:r>
          </a:p>
          <a:p>
            <a:pPr marL="0" indent="0">
              <a:lnSpc>
                <a:spcPct val="100000"/>
              </a:lnSpc>
              <a:buNone/>
            </a:pPr>
            <a:endParaRPr lang="en-CA" sz="1800" dirty="0"/>
          </a:p>
        </p:txBody>
      </p:sp>
      <p:sp>
        <p:nvSpPr>
          <p:cNvPr id="13" name="Title 16">
            <a:extLst>
              <a:ext uri="{FF2B5EF4-FFF2-40B4-BE49-F238E27FC236}">
                <a16:creationId xmlns:a16="http://schemas.microsoft.com/office/drawing/2014/main" id="{7EC7AC1E-8850-47BD-BE54-04DE44929053}"/>
              </a:ext>
            </a:extLst>
          </p:cNvPr>
          <p:cNvSpPr>
            <a:spLocks noGrp="1"/>
          </p:cNvSpPr>
          <p:nvPr>
            <p:ph type="title"/>
          </p:nvPr>
        </p:nvSpPr>
        <p:spPr>
          <a:xfrm>
            <a:off x="523240" y="501412"/>
            <a:ext cx="10947400" cy="1322530"/>
          </a:xfrm>
        </p:spPr>
        <p:txBody>
          <a:bodyPr>
            <a:noAutofit/>
          </a:bodyPr>
          <a:lstStyle/>
          <a:p>
            <a:r>
              <a:rPr lang="en-US" dirty="0" err="1"/>
              <a:t>Comportements</a:t>
            </a:r>
            <a:r>
              <a:rPr lang="en-US" dirty="0"/>
              <a:t> </a:t>
            </a:r>
            <a:r>
              <a:rPr lang="en-US" dirty="0" err="1"/>
              <a:t>sédentaires</a:t>
            </a:r>
            <a:endParaRPr lang="en-US" dirty="0"/>
          </a:p>
        </p:txBody>
      </p:sp>
      <p:sp>
        <p:nvSpPr>
          <p:cNvPr id="17" name="Rounded Rectangle 4">
            <a:extLst>
              <a:ext uri="{FF2B5EF4-FFF2-40B4-BE49-F238E27FC236}">
                <a16:creationId xmlns:a16="http://schemas.microsoft.com/office/drawing/2014/main" id="{65C5E715-F7CC-4362-8EFA-AFC6F29CE5EC}"/>
              </a:ext>
            </a:extLst>
          </p:cNvPr>
          <p:cNvSpPr/>
          <p:nvPr/>
        </p:nvSpPr>
        <p:spPr>
          <a:xfrm>
            <a:off x="698091" y="20083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4904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D408E226-6BFB-4C41-86EB-AE3F2C9B7E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874" t="8403" r="13657" b="22427"/>
          <a:stretch/>
        </p:blipFill>
        <p:spPr>
          <a:xfrm>
            <a:off x="10921233" y="-39368"/>
            <a:ext cx="1088557"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27</a:t>
            </a:fld>
            <a:endParaRPr lang="en-US" dirty="0"/>
          </a:p>
        </p:txBody>
      </p:sp>
      <p:sp>
        <p:nvSpPr>
          <p:cNvPr id="13" name="Title 16">
            <a:extLst>
              <a:ext uri="{FF2B5EF4-FFF2-40B4-BE49-F238E27FC236}">
                <a16:creationId xmlns:a16="http://schemas.microsoft.com/office/drawing/2014/main" id="{7EC7AC1E-8850-47BD-BE54-04DE44929053}"/>
              </a:ext>
            </a:extLst>
          </p:cNvPr>
          <p:cNvSpPr>
            <a:spLocks noGrp="1"/>
          </p:cNvSpPr>
          <p:nvPr>
            <p:ph type="title"/>
          </p:nvPr>
        </p:nvSpPr>
        <p:spPr>
          <a:xfrm>
            <a:off x="523240" y="501412"/>
            <a:ext cx="10947400" cy="1322530"/>
          </a:xfrm>
        </p:spPr>
        <p:txBody>
          <a:bodyPr>
            <a:noAutofit/>
          </a:bodyPr>
          <a:lstStyle/>
          <a:p>
            <a:r>
              <a:rPr lang="en-US" dirty="0" err="1"/>
              <a:t>Comportements</a:t>
            </a:r>
            <a:r>
              <a:rPr lang="en-US" dirty="0"/>
              <a:t> </a:t>
            </a:r>
            <a:r>
              <a:rPr lang="en-US" dirty="0" err="1"/>
              <a:t>sédentaires</a:t>
            </a:r>
            <a:endParaRPr lang="en-US" dirty="0"/>
          </a:p>
        </p:txBody>
      </p:sp>
      <p:sp>
        <p:nvSpPr>
          <p:cNvPr id="18" name="Rounded Rectangle 18">
            <a:extLst>
              <a:ext uri="{FF2B5EF4-FFF2-40B4-BE49-F238E27FC236}">
                <a16:creationId xmlns:a16="http://schemas.microsoft.com/office/drawing/2014/main" id="{DC712FBA-A668-48FA-8DBA-8189989A4A10}"/>
              </a:ext>
            </a:extLst>
          </p:cNvPr>
          <p:cNvSpPr/>
          <p:nvPr/>
        </p:nvSpPr>
        <p:spPr>
          <a:xfrm>
            <a:off x="523239" y="2192662"/>
            <a:ext cx="6087111" cy="3293738"/>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5">
            <a:extLst>
              <a:ext uri="{FF2B5EF4-FFF2-40B4-BE49-F238E27FC236}">
                <a16:creationId xmlns:a16="http://schemas.microsoft.com/office/drawing/2014/main" id="{502BFAB8-9EE7-4543-B94B-40EC47AF45E8}"/>
              </a:ext>
            </a:extLst>
          </p:cNvPr>
          <p:cNvSpPr>
            <a:spLocks noGrp="1"/>
          </p:cNvSpPr>
          <p:nvPr>
            <p:ph sz="quarter" idx="15"/>
          </p:nvPr>
        </p:nvSpPr>
        <p:spPr>
          <a:xfrm>
            <a:off x="698092" y="2572542"/>
            <a:ext cx="5540784" cy="2704748"/>
          </a:xfrm>
        </p:spPr>
        <p:txBody>
          <a:bodyPr>
            <a:noAutofit/>
          </a:bodyPr>
          <a:lstStyle/>
          <a:p>
            <a:pPr fontAlgn="base">
              <a:lnSpc>
                <a:spcPct val="100000"/>
              </a:lnSpc>
            </a:pPr>
            <a:r>
              <a:rPr lang="fr-FR" sz="1800" dirty="0"/>
              <a:t>Impliquer tous les membres de la famille dans la création d'un plan familial d’utilisation des écrans.</a:t>
            </a:r>
          </a:p>
          <a:p>
            <a:pPr fontAlgn="base">
              <a:lnSpc>
                <a:spcPct val="100000"/>
              </a:lnSpc>
            </a:pPr>
            <a:r>
              <a:rPr lang="fr-FR" sz="1800" dirty="0"/>
              <a:t>Tous les membres de la famille devraient être conscients de leur propre temps d’écran.</a:t>
            </a:r>
          </a:p>
          <a:p>
            <a:pPr fontAlgn="base">
              <a:lnSpc>
                <a:spcPct val="100000"/>
              </a:lnSpc>
            </a:pPr>
            <a:r>
              <a:rPr lang="fr-FR" sz="1800" dirty="0"/>
              <a:t>Être présent et attentif lors du temps passé devant un écran et éviter d'utiliser plusieurs écrans à la fois.</a:t>
            </a:r>
          </a:p>
          <a:p>
            <a:pPr marL="0" indent="0">
              <a:lnSpc>
                <a:spcPct val="100000"/>
              </a:lnSpc>
              <a:buNone/>
            </a:pPr>
            <a:endParaRPr lang="en-CA" sz="1800" dirty="0"/>
          </a:p>
        </p:txBody>
      </p:sp>
      <p:sp>
        <p:nvSpPr>
          <p:cNvPr id="21" name="Rounded Rectangle 4">
            <a:extLst>
              <a:ext uri="{FF2B5EF4-FFF2-40B4-BE49-F238E27FC236}">
                <a16:creationId xmlns:a16="http://schemas.microsoft.com/office/drawing/2014/main" id="{AB063977-20F5-48B7-BF8E-29BD675A465E}"/>
              </a:ext>
            </a:extLst>
          </p:cNvPr>
          <p:cNvSpPr/>
          <p:nvPr/>
        </p:nvSpPr>
        <p:spPr>
          <a:xfrm>
            <a:off x="784539" y="20083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2" name="Picture 21" descr="A person standing next to a forest&#10;&#10;Description automatically generated">
            <a:extLst>
              <a:ext uri="{FF2B5EF4-FFF2-40B4-BE49-F238E27FC236}">
                <a16:creationId xmlns:a16="http://schemas.microsoft.com/office/drawing/2014/main" id="{948CD3FB-4434-4564-B98A-954724829879}"/>
              </a:ext>
            </a:extLst>
          </p:cNvPr>
          <p:cNvPicPr>
            <a:picLocks noChangeAspect="1"/>
          </p:cNvPicPr>
          <p:nvPr/>
        </p:nvPicPr>
        <p:blipFill>
          <a:blip r:embed="rId4"/>
          <a:stretch>
            <a:fillRect/>
          </a:stretch>
        </p:blipFill>
        <p:spPr>
          <a:xfrm>
            <a:off x="7566075" y="2364722"/>
            <a:ext cx="4102686" cy="2735124"/>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267149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220640AC-85D6-48A8-8357-FC9B511A89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018" t="12543" r="10623" b="22068"/>
          <a:stretch/>
        </p:blipFill>
        <p:spPr>
          <a:xfrm>
            <a:off x="639037" y="1618319"/>
            <a:ext cx="3495676" cy="3295651"/>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28</a:t>
            </a:fld>
            <a:endParaRPr lang="en-US" dirty="0"/>
          </a:p>
        </p:txBody>
      </p:sp>
      <p:sp>
        <p:nvSpPr>
          <p:cNvPr id="12" name="Title 16">
            <a:extLst>
              <a:ext uri="{FF2B5EF4-FFF2-40B4-BE49-F238E27FC236}">
                <a16:creationId xmlns:a16="http://schemas.microsoft.com/office/drawing/2014/main" id="{7FDD7C75-4C85-4235-9823-8216CF35A519}"/>
              </a:ext>
            </a:extLst>
          </p:cNvPr>
          <p:cNvSpPr>
            <a:spLocks noGrp="1"/>
          </p:cNvSpPr>
          <p:nvPr>
            <p:ph type="title"/>
          </p:nvPr>
        </p:nvSpPr>
        <p:spPr>
          <a:xfrm>
            <a:off x="523240" y="234975"/>
            <a:ext cx="10515600" cy="1322530"/>
          </a:xfrm>
        </p:spPr>
        <p:txBody>
          <a:bodyPr/>
          <a:lstStyle/>
          <a:p>
            <a:r>
              <a:rPr lang="en-US" dirty="0" err="1"/>
              <a:t>Sommeil</a:t>
            </a:r>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020286"/>
            <a:ext cx="7126410" cy="2817428"/>
          </a:xfrm>
        </p:spPr>
        <p:txBody>
          <a:bodyPr>
            <a:noAutofit/>
          </a:bodyPr>
          <a:lstStyle/>
          <a:p>
            <a:pPr fontAlgn="base">
              <a:lnSpc>
                <a:spcPct val="100000"/>
              </a:lnSpc>
            </a:pPr>
            <a:r>
              <a:rPr lang="fr-FR" dirty="0"/>
              <a:t>Près de 70 % des enfants et des jeunes canadiens d’âge scolaire respectent la recommandation en matière de sommeil des Directives canadiennes en matière de mouvement sur 24 heures pour les enfants et les jeunes :  </a:t>
            </a:r>
          </a:p>
          <a:p>
            <a:pPr lvl="1" fontAlgn="base">
              <a:lnSpc>
                <a:spcPct val="100000"/>
              </a:lnSpc>
            </a:pPr>
            <a:r>
              <a:rPr lang="fr-FR" dirty="0"/>
              <a:t>74 % des jeunes de 5 à 17 ans (ECMS 2014-2015, Statistique Canada).</a:t>
            </a:r>
            <a:r>
              <a:rPr lang="fr-FR" baseline="30000" dirty="0"/>
              <a:t>Données non publiées</a:t>
            </a:r>
          </a:p>
          <a:p>
            <a:pPr lvl="1" fontAlgn="base">
              <a:lnSpc>
                <a:spcPct val="100000"/>
              </a:lnSpc>
            </a:pPr>
            <a:r>
              <a:rPr lang="fr-FR" dirty="0"/>
              <a:t>65 % des élèves de la 6e à la 10e année (Québec : de la 6e année à la 3e sec.) (Enquête HBSC 2018).</a:t>
            </a:r>
            <a:r>
              <a:rPr lang="fr-FR" baseline="30000" dirty="0"/>
              <a:t>Données non publiées</a:t>
            </a:r>
            <a:endParaRPr lang="en-CA" baseline="30000" dirty="0"/>
          </a:p>
        </p:txBody>
      </p:sp>
    </p:spTree>
    <p:extLst>
      <p:ext uri="{BB962C8B-B14F-4D97-AF65-F5344CB8AC3E}">
        <p14:creationId xmlns:p14="http://schemas.microsoft.com/office/powerpoint/2010/main" val="2917712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6B17D91-6879-479A-8F7B-98F433985A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018" t="12543" r="10623" b="22068"/>
          <a:stretch/>
        </p:blipFill>
        <p:spPr>
          <a:xfrm>
            <a:off x="10952984" y="-27517"/>
            <a:ext cx="1183734"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40" y="1754527"/>
            <a:ext cx="6710454"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29</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115342"/>
            <a:ext cx="6264684" cy="2704748"/>
          </a:xfrm>
        </p:spPr>
        <p:txBody>
          <a:bodyPr>
            <a:noAutofit/>
          </a:bodyPr>
          <a:lstStyle/>
          <a:p>
            <a:pPr fontAlgn="base">
              <a:lnSpc>
                <a:spcPct val="100000"/>
              </a:lnSpc>
            </a:pPr>
            <a:r>
              <a:rPr lang="fr-FR" sz="1800" dirty="0"/>
              <a:t>Valider le rapport coût-efficacité des recommandations des politiques de santé publique visant à améliorer le sommeil et la santé des enfants et des jeunes.</a:t>
            </a:r>
          </a:p>
          <a:p>
            <a:pPr fontAlgn="base">
              <a:lnSpc>
                <a:spcPct val="100000"/>
              </a:lnSpc>
            </a:pPr>
            <a:r>
              <a:rPr lang="fr-FR" sz="1800" dirty="0"/>
              <a:t>Une évaluation objective du sommeil est nécessaire afin d’avoir une meilleure représentation de l’hygiène de sommeil des jeunes canadiens.</a:t>
            </a:r>
          </a:p>
          <a:p>
            <a:pPr fontAlgn="base">
              <a:lnSpc>
                <a:spcPct val="100000"/>
              </a:lnSpc>
            </a:pPr>
            <a:r>
              <a:rPr lang="fr-FR" sz="1800" dirty="0"/>
              <a:t>Un consensus doit être atteint quant aux caractéristiques utilisées pour évaluer l’hygiène de sommeil de la population pédiatrique. </a:t>
            </a:r>
          </a:p>
          <a:p>
            <a:pPr fontAlgn="base">
              <a:lnSpc>
                <a:spcPct val="100000"/>
              </a:lnSpc>
            </a:pPr>
            <a:r>
              <a:rPr lang="fr-FR" sz="1800" dirty="0"/>
              <a:t>Les questions utilisées dans les enquêtes nationales sur la santé concernant le sommeil doivent être mises à jour et validées pour refléter les nouvelles recherches.</a:t>
            </a:r>
          </a:p>
          <a:p>
            <a:pPr marL="0" indent="0">
              <a:lnSpc>
                <a:spcPct val="100000"/>
              </a:lnSpc>
              <a:buNone/>
            </a:pPr>
            <a:endParaRPr lang="en-CA" sz="1800" dirty="0"/>
          </a:p>
        </p:txBody>
      </p:sp>
      <p:pic>
        <p:nvPicPr>
          <p:cNvPr id="10" name="Picture 9" descr="A picture containing indoor, sitting, pink, table&#10;&#10;Description automatically generated">
            <a:extLst>
              <a:ext uri="{FF2B5EF4-FFF2-40B4-BE49-F238E27FC236}">
                <a16:creationId xmlns:a16="http://schemas.microsoft.com/office/drawing/2014/main" id="{C8C00AE2-3253-4A9A-8CAF-6BA93675EA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123"/>
          <a:stretch/>
        </p:blipFill>
        <p:spPr>
          <a:xfrm>
            <a:off x="7651892" y="2393770"/>
            <a:ext cx="3892959" cy="2767419"/>
          </a:xfrm>
          <a:prstGeom prst="roundRect">
            <a:avLst>
              <a:gd name="adj" fmla="val 36274"/>
            </a:avLst>
          </a:prstGeom>
          <a:solidFill>
            <a:srgbClr val="FFFFFF">
              <a:shade val="85000"/>
            </a:srgbClr>
          </a:solidFill>
          <a:ln w="38100">
            <a:solidFill>
              <a:srgbClr val="50287D"/>
            </a:solidFill>
          </a:ln>
          <a:effectLst/>
        </p:spPr>
      </p:pic>
      <p:sp>
        <p:nvSpPr>
          <p:cNvPr id="11" name="Rounded Rectangle 4">
            <a:extLst>
              <a:ext uri="{FF2B5EF4-FFF2-40B4-BE49-F238E27FC236}">
                <a16:creationId xmlns:a16="http://schemas.microsoft.com/office/drawing/2014/main" id="{C1494959-696B-4BBD-8489-D5D17A7A0B03}"/>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6">
            <a:extLst>
              <a:ext uri="{FF2B5EF4-FFF2-40B4-BE49-F238E27FC236}">
                <a16:creationId xmlns:a16="http://schemas.microsoft.com/office/drawing/2014/main" id="{0C54BB1E-C0F2-4584-8F6D-BF2AFC7BC156}"/>
              </a:ext>
            </a:extLst>
          </p:cNvPr>
          <p:cNvSpPr>
            <a:spLocks noGrp="1"/>
          </p:cNvSpPr>
          <p:nvPr>
            <p:ph type="title"/>
          </p:nvPr>
        </p:nvSpPr>
        <p:spPr>
          <a:xfrm>
            <a:off x="523240" y="234975"/>
            <a:ext cx="10515600" cy="1322530"/>
          </a:xfrm>
        </p:spPr>
        <p:txBody>
          <a:bodyPr/>
          <a:lstStyle/>
          <a:p>
            <a:r>
              <a:rPr lang="en-US" dirty="0" err="1"/>
              <a:t>Sommeil</a:t>
            </a:r>
            <a:endParaRPr lang="en-US" dirty="0"/>
          </a:p>
        </p:txBody>
      </p:sp>
    </p:spTree>
    <p:extLst>
      <p:ext uri="{BB962C8B-B14F-4D97-AF65-F5344CB8AC3E}">
        <p14:creationId xmlns:p14="http://schemas.microsoft.com/office/powerpoint/2010/main" val="3785943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23240" y="234975"/>
            <a:ext cx="10515600" cy="1322530"/>
          </a:xfrm>
        </p:spPr>
        <p:txBody>
          <a:bodyPr/>
          <a:lstStyle/>
          <a:p>
            <a:r>
              <a:rPr lang="en-US" dirty="0"/>
              <a:t>À </a:t>
            </a:r>
            <a:r>
              <a:rPr lang="en-US" dirty="0" err="1"/>
              <a:t>propos</a:t>
            </a:r>
            <a:r>
              <a:rPr lang="en-US" dirty="0"/>
              <a:t> du Bulletin</a:t>
            </a:r>
          </a:p>
        </p:txBody>
      </p:sp>
      <p:sp>
        <p:nvSpPr>
          <p:cNvPr id="3" name="Slide Number Placeholder 2"/>
          <p:cNvSpPr>
            <a:spLocks noGrp="1"/>
          </p:cNvSpPr>
          <p:nvPr>
            <p:ph type="sldNum" sz="quarter" idx="12"/>
          </p:nvPr>
        </p:nvSpPr>
        <p:spPr/>
        <p:txBody>
          <a:bodyPr/>
          <a:lstStyle/>
          <a:p>
            <a:fld id="{2E2CF112-784E-8D47-AFCF-3A8375DC2646}" type="slidenum">
              <a:rPr lang="en-US" smtClean="0"/>
              <a:pPr/>
              <a:t>3</a:t>
            </a:fld>
            <a:endParaRPr lang="en-US" dirty="0"/>
          </a:p>
        </p:txBody>
      </p:sp>
      <p:sp>
        <p:nvSpPr>
          <p:cNvPr id="18" name="Content Placeholder 17"/>
          <p:cNvSpPr>
            <a:spLocks noGrp="1"/>
          </p:cNvSpPr>
          <p:nvPr>
            <p:ph sz="quarter" idx="15"/>
          </p:nvPr>
        </p:nvSpPr>
        <p:spPr>
          <a:xfrm>
            <a:off x="523240" y="1557505"/>
            <a:ext cx="6649917" cy="3545116"/>
          </a:xfrm>
        </p:spPr>
        <p:txBody>
          <a:bodyPr>
            <a:noAutofit/>
          </a:bodyPr>
          <a:lstStyle/>
          <a:p>
            <a:pPr marL="0" indent="0">
              <a:lnSpc>
                <a:spcPct val="100000"/>
              </a:lnSpc>
              <a:buNone/>
            </a:pPr>
            <a:r>
              <a:rPr lang="fr-FR" dirty="0"/>
              <a:t>L’édition de 2020 du Bulletin de l’activité physique chez les jeunes de ParticipACTION constitue l’évaluation la plus détaillée de l’activité physique des enfants et des jeunes au Canada. Le Bulletin synthétise les données provenant de multiples sources, dont les meilleures recherches disponibles évaluées par des pairs, pour attribuer une note à chacun des 14 indicateurs en fonction des données probantes. Le Bulletin a été reproduit dans plus de 50 villes, provinces et pays, où il a servi de modèle pour la collecte et le partage des connaissances à propos de l’activité physique des jeunes à travers le monde</a:t>
            </a:r>
            <a:endParaRPr lang="en-US" dirty="0"/>
          </a:p>
        </p:txBody>
      </p:sp>
      <p:pic>
        <p:nvPicPr>
          <p:cNvPr id="5" name="Picture 4" descr="A person lying on a bed&#10;&#10;Description automatically generated">
            <a:extLst>
              <a:ext uri="{FF2B5EF4-FFF2-40B4-BE49-F238E27FC236}">
                <a16:creationId xmlns:a16="http://schemas.microsoft.com/office/drawing/2014/main" id="{F4C69D09-98AE-46C6-A269-5FC33812F7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7899" y="1736676"/>
            <a:ext cx="4534541" cy="3186774"/>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74375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6B17D91-6879-479A-8F7B-98F433985A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018" t="12543" r="10623" b="22068"/>
          <a:stretch/>
        </p:blipFill>
        <p:spPr>
          <a:xfrm>
            <a:off x="10952984" y="-27517"/>
            <a:ext cx="118373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30</a:t>
            </a:fld>
            <a:endParaRPr lang="en-US" dirty="0"/>
          </a:p>
        </p:txBody>
      </p:sp>
      <p:sp>
        <p:nvSpPr>
          <p:cNvPr id="11" name="Rounded Rectangle 18">
            <a:extLst>
              <a:ext uri="{FF2B5EF4-FFF2-40B4-BE49-F238E27FC236}">
                <a16:creationId xmlns:a16="http://schemas.microsoft.com/office/drawing/2014/main" id="{E7C821D2-5BF4-4476-A467-5197BC3638B9}"/>
              </a:ext>
            </a:extLst>
          </p:cNvPr>
          <p:cNvSpPr/>
          <p:nvPr/>
        </p:nvSpPr>
        <p:spPr>
          <a:xfrm>
            <a:off x="523239" y="1735461"/>
            <a:ext cx="6972936"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C2A780EC-9029-404C-88EC-71E200F0DA09}"/>
              </a:ext>
            </a:extLst>
          </p:cNvPr>
          <p:cNvSpPr>
            <a:spLocks noGrp="1"/>
          </p:cNvSpPr>
          <p:nvPr>
            <p:ph sz="quarter" idx="15"/>
          </p:nvPr>
        </p:nvSpPr>
        <p:spPr>
          <a:xfrm>
            <a:off x="698091" y="2115342"/>
            <a:ext cx="6150384" cy="2704748"/>
          </a:xfrm>
        </p:spPr>
        <p:txBody>
          <a:bodyPr>
            <a:noAutofit/>
          </a:bodyPr>
          <a:lstStyle/>
          <a:p>
            <a:pPr fontAlgn="base">
              <a:lnSpc>
                <a:spcPct val="100000"/>
              </a:lnSpc>
            </a:pPr>
            <a:r>
              <a:rPr lang="fr-FR" sz="1800" dirty="0"/>
              <a:t>Le Canada a besoin d'une campagne médiatique nationale pour changer la norme sociale concernant le sommeil afin de ne plus le voir comme une perte de temps.</a:t>
            </a:r>
          </a:p>
          <a:p>
            <a:pPr fontAlgn="base">
              <a:lnSpc>
                <a:spcPct val="100000"/>
              </a:lnSpc>
            </a:pPr>
            <a:r>
              <a:rPr lang="fr-FR" sz="1800" dirty="0"/>
              <a:t>Au secondaire, les classes ne devraient pas débuter avant 8 h 30.</a:t>
            </a:r>
          </a:p>
          <a:p>
            <a:pPr fontAlgn="base">
              <a:lnSpc>
                <a:spcPct val="100000"/>
              </a:lnSpc>
            </a:pPr>
            <a:r>
              <a:rPr lang="fr-FR" sz="1800" dirty="0"/>
              <a:t>L'heure avancée d'été devrait être abandonnée.</a:t>
            </a:r>
          </a:p>
          <a:p>
            <a:pPr fontAlgn="base">
              <a:lnSpc>
                <a:spcPct val="100000"/>
              </a:lnSpc>
            </a:pPr>
            <a:r>
              <a:rPr lang="fr-FR" sz="1800" dirty="0"/>
              <a:t>Les activités parascolaires pour les adolescents ne devraient pas se poursuivre après 21 h.</a:t>
            </a:r>
          </a:p>
          <a:p>
            <a:pPr fontAlgn="base">
              <a:lnSpc>
                <a:spcPct val="100000"/>
              </a:lnSpc>
            </a:pPr>
            <a:r>
              <a:rPr lang="fr-FR" sz="1800" dirty="0"/>
              <a:t>La littératie en matière d’hygiène de sommeil devrait être intégrée aux programmes scolaires.</a:t>
            </a:r>
          </a:p>
          <a:p>
            <a:pPr marL="0" indent="0">
              <a:lnSpc>
                <a:spcPct val="100000"/>
              </a:lnSpc>
              <a:buNone/>
            </a:pPr>
            <a:endParaRPr lang="en-CA" sz="1800" dirty="0"/>
          </a:p>
        </p:txBody>
      </p:sp>
      <p:sp>
        <p:nvSpPr>
          <p:cNvPr id="15" name="Rounded Rectangle 4">
            <a:extLst>
              <a:ext uri="{FF2B5EF4-FFF2-40B4-BE49-F238E27FC236}">
                <a16:creationId xmlns:a16="http://schemas.microsoft.com/office/drawing/2014/main" id="{CB0BC690-6A96-46C2-ADE0-3A7A34212240}"/>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 name="Title 16">
            <a:extLst>
              <a:ext uri="{FF2B5EF4-FFF2-40B4-BE49-F238E27FC236}">
                <a16:creationId xmlns:a16="http://schemas.microsoft.com/office/drawing/2014/main" id="{DC9586A0-FCA9-43A5-9697-6200881EA437}"/>
              </a:ext>
            </a:extLst>
          </p:cNvPr>
          <p:cNvSpPr>
            <a:spLocks noGrp="1"/>
          </p:cNvSpPr>
          <p:nvPr>
            <p:ph type="title"/>
          </p:nvPr>
        </p:nvSpPr>
        <p:spPr>
          <a:xfrm>
            <a:off x="523240" y="234975"/>
            <a:ext cx="10515600" cy="1322530"/>
          </a:xfrm>
        </p:spPr>
        <p:txBody>
          <a:bodyPr/>
          <a:lstStyle/>
          <a:p>
            <a:r>
              <a:rPr lang="en-US" dirty="0" err="1"/>
              <a:t>Sommeil</a:t>
            </a:r>
            <a:endParaRPr lang="en-US" dirty="0"/>
          </a:p>
        </p:txBody>
      </p:sp>
    </p:spTree>
    <p:extLst>
      <p:ext uri="{BB962C8B-B14F-4D97-AF65-F5344CB8AC3E}">
        <p14:creationId xmlns:p14="http://schemas.microsoft.com/office/powerpoint/2010/main" val="306183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0C93D2BD-7B63-480E-8157-606294D63F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180" t="7787" r="17450" b="23233"/>
          <a:stretch/>
        </p:blipFill>
        <p:spPr>
          <a:xfrm>
            <a:off x="523239" y="1663973"/>
            <a:ext cx="3244216" cy="3476625"/>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31</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4179765" y="2394912"/>
            <a:ext cx="6945435" cy="2475514"/>
          </a:xfrm>
        </p:spPr>
        <p:txBody>
          <a:bodyPr>
            <a:noAutofit/>
          </a:bodyPr>
          <a:lstStyle/>
          <a:p>
            <a:pPr fontAlgn="base">
              <a:lnSpc>
                <a:spcPct val="100000"/>
              </a:lnSpc>
            </a:pPr>
            <a:r>
              <a:rPr lang="fr-FR" dirty="0"/>
              <a:t>Moins d’un cinquième des enfants et des jeunes canadiens respectent les trois recommandations des Directives canadiennes en matière de mouvement sur 24 heures pour les enfants et les jeunes :</a:t>
            </a:r>
          </a:p>
          <a:p>
            <a:pPr lvl="1" fontAlgn="base">
              <a:lnSpc>
                <a:spcPct val="100000"/>
              </a:lnSpc>
            </a:pPr>
            <a:r>
              <a:rPr lang="fr-FR" sz="1800" dirty="0"/>
              <a:t>15 % des jeunes de 5 à 17 ans (ECMS 2014-2015, Statistique Canada).</a:t>
            </a:r>
            <a:r>
              <a:rPr lang="fr-FR" baseline="30000" dirty="0"/>
              <a:t>Données non publiées</a:t>
            </a:r>
            <a:endParaRPr lang="fr-FR" sz="1800" dirty="0"/>
          </a:p>
          <a:p>
            <a:pPr lvl="1" fontAlgn="base">
              <a:lnSpc>
                <a:spcPct val="100000"/>
              </a:lnSpc>
            </a:pPr>
            <a:r>
              <a:rPr lang="fr-FR" sz="1800" dirty="0"/>
              <a:t>10 % des élèves de la 6e à la 10e année (Québec : de la 6e année à la 3e sec.) (Enquête HBSC 2018).</a:t>
            </a:r>
            <a:r>
              <a:rPr lang="fr-FR" baseline="30000" dirty="0"/>
              <a:t>Données non publiées</a:t>
            </a:r>
          </a:p>
        </p:txBody>
      </p:sp>
      <p:sp>
        <p:nvSpPr>
          <p:cNvPr id="9" name="Title 16">
            <a:extLst>
              <a:ext uri="{FF2B5EF4-FFF2-40B4-BE49-F238E27FC236}">
                <a16:creationId xmlns:a16="http://schemas.microsoft.com/office/drawing/2014/main" id="{B573E224-60C0-467F-9AC6-BD425FB17D18}"/>
              </a:ext>
            </a:extLst>
          </p:cNvPr>
          <p:cNvSpPr>
            <a:spLocks noGrp="1"/>
          </p:cNvSpPr>
          <p:nvPr>
            <p:ph type="title"/>
          </p:nvPr>
        </p:nvSpPr>
        <p:spPr>
          <a:xfrm>
            <a:off x="523240" y="501412"/>
            <a:ext cx="10947400" cy="1322530"/>
          </a:xfrm>
        </p:spPr>
        <p:txBody>
          <a:bodyPr>
            <a:noAutofit/>
          </a:bodyPr>
          <a:lstStyle/>
          <a:p>
            <a:r>
              <a:rPr lang="en-US" dirty="0" err="1"/>
              <a:t>Mouvements</a:t>
            </a:r>
            <a:r>
              <a:rPr lang="en-US" dirty="0"/>
              <a:t> sur 24 </a:t>
            </a:r>
            <a:br>
              <a:rPr lang="en-US" dirty="0"/>
            </a:br>
            <a:r>
              <a:rPr lang="en-US" dirty="0" err="1"/>
              <a:t>heures</a:t>
            </a:r>
            <a:r>
              <a:rPr lang="en-US" dirty="0"/>
              <a:t> </a:t>
            </a:r>
          </a:p>
        </p:txBody>
      </p:sp>
    </p:spTree>
    <p:extLst>
      <p:ext uri="{BB962C8B-B14F-4D97-AF65-F5344CB8AC3E}">
        <p14:creationId xmlns:p14="http://schemas.microsoft.com/office/powerpoint/2010/main" val="1579821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rawing of a person&#10;&#10;Description automatically generated">
            <a:extLst>
              <a:ext uri="{FF2B5EF4-FFF2-40B4-BE49-F238E27FC236}">
                <a16:creationId xmlns:a16="http://schemas.microsoft.com/office/drawing/2014/main" id="{CB4DE7C1-EE14-4935-9957-B2627FE5B5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0" t="7787" r="17450" b="23233"/>
          <a:stretch/>
        </p:blipFill>
        <p:spPr>
          <a:xfrm>
            <a:off x="10921233" y="-39368"/>
            <a:ext cx="1041396" cy="1116000"/>
          </a:xfrm>
          <a:prstGeom prst="rect">
            <a:avLst/>
          </a:prstGeom>
        </p:spPr>
      </p:pic>
      <p:sp>
        <p:nvSpPr>
          <p:cNvPr id="7" name="Rounded Rectangle 18">
            <a:extLst>
              <a:ext uri="{FF2B5EF4-FFF2-40B4-BE49-F238E27FC236}">
                <a16:creationId xmlns:a16="http://schemas.microsoft.com/office/drawing/2014/main" id="{D14A025A-5BE4-4CBC-9918-B8ED78B69391}"/>
              </a:ext>
            </a:extLst>
          </p:cNvPr>
          <p:cNvSpPr/>
          <p:nvPr/>
        </p:nvSpPr>
        <p:spPr>
          <a:xfrm>
            <a:off x="523239" y="2240287"/>
            <a:ext cx="5572761" cy="357136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2E2CF112-784E-8D47-AFCF-3A8375DC2646}" type="slidenum">
              <a:rPr lang="en-US" smtClean="0"/>
              <a:pPr/>
              <a:t>32</a:t>
            </a:fld>
            <a:endParaRPr lang="en-US" dirty="0"/>
          </a:p>
        </p:txBody>
      </p:sp>
      <p:sp>
        <p:nvSpPr>
          <p:cNvPr id="14" name="Content Placeholder 5">
            <a:extLst>
              <a:ext uri="{FF2B5EF4-FFF2-40B4-BE49-F238E27FC236}">
                <a16:creationId xmlns:a16="http://schemas.microsoft.com/office/drawing/2014/main" id="{00EE2EC6-A8FB-4F3C-9D42-A94165ED47BF}"/>
              </a:ext>
            </a:extLst>
          </p:cNvPr>
          <p:cNvSpPr>
            <a:spLocks noGrp="1"/>
          </p:cNvSpPr>
          <p:nvPr>
            <p:ph sz="quarter" idx="15"/>
          </p:nvPr>
        </p:nvSpPr>
        <p:spPr>
          <a:xfrm>
            <a:off x="698091" y="2620167"/>
            <a:ext cx="5358581" cy="2704748"/>
          </a:xfrm>
        </p:spPr>
        <p:txBody>
          <a:bodyPr>
            <a:noAutofit/>
          </a:bodyPr>
          <a:lstStyle/>
          <a:p>
            <a:pPr fontAlgn="base">
              <a:lnSpc>
                <a:spcPct val="100000"/>
              </a:lnSpc>
            </a:pPr>
            <a:r>
              <a:rPr lang="fr-FR" sz="1800" dirty="0"/>
              <a:t>La mesure objective de tous les comportements liés aux mouvements est nécessaire.</a:t>
            </a:r>
          </a:p>
          <a:p>
            <a:pPr fontAlgn="base">
              <a:lnSpc>
                <a:spcPct val="100000"/>
              </a:lnSpc>
            </a:pPr>
            <a:r>
              <a:rPr lang="fr-FR" sz="1800" dirty="0"/>
              <a:t>Des recherches pour analyser les combinaisons intermédiaires de comportements sont nécessaires (p. ex., activité physique élevée + faible comportement sédentaire + sommeil élevé contre activité physique faible + comportement sédentaire élevé + sommeil faible).</a:t>
            </a:r>
            <a:endParaRPr lang="en-CA" sz="1800" dirty="0"/>
          </a:p>
        </p:txBody>
      </p:sp>
      <p:sp>
        <p:nvSpPr>
          <p:cNvPr id="10" name="Rounded Rectangle 18">
            <a:extLst>
              <a:ext uri="{FF2B5EF4-FFF2-40B4-BE49-F238E27FC236}">
                <a16:creationId xmlns:a16="http://schemas.microsoft.com/office/drawing/2014/main" id="{4A883CF1-EA7D-47DE-86FE-FEF6C0C1B4C8}"/>
              </a:ext>
            </a:extLst>
          </p:cNvPr>
          <p:cNvSpPr/>
          <p:nvPr/>
        </p:nvSpPr>
        <p:spPr>
          <a:xfrm>
            <a:off x="6329679" y="2240287"/>
            <a:ext cx="5572761" cy="3571364"/>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FC66F0FF-35E2-468B-B9E7-863E48C2E0E9}"/>
              </a:ext>
            </a:extLst>
          </p:cNvPr>
          <p:cNvSpPr txBox="1">
            <a:spLocks/>
          </p:cNvSpPr>
          <p:nvPr/>
        </p:nvSpPr>
        <p:spPr>
          <a:xfrm>
            <a:off x="6504531" y="2620167"/>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Discuter avec les parents, les enseignants et les cliniciens sur la façon dont ces comportements sédentaires contribuent à la santé et au bien-être général des enfants.</a:t>
            </a:r>
          </a:p>
          <a:p>
            <a:pPr fontAlgn="base">
              <a:lnSpc>
                <a:spcPct val="100000"/>
              </a:lnSpc>
            </a:pPr>
            <a:r>
              <a:rPr lang="fr-FR" sz="1800" dirty="0"/>
              <a:t>Encourager les parents à mettre en œuvre des plans précis qui favorisent les comportements en matière de mouvement des enfants.</a:t>
            </a:r>
          </a:p>
        </p:txBody>
      </p:sp>
      <p:sp>
        <p:nvSpPr>
          <p:cNvPr id="15" name="Rounded Rectangle 4">
            <a:extLst>
              <a:ext uri="{FF2B5EF4-FFF2-40B4-BE49-F238E27FC236}">
                <a16:creationId xmlns:a16="http://schemas.microsoft.com/office/drawing/2014/main" id="{94DD11DC-73DB-45AD-BDC1-B3138BC6B01C}"/>
              </a:ext>
            </a:extLst>
          </p:cNvPr>
          <p:cNvSpPr/>
          <p:nvPr/>
        </p:nvSpPr>
        <p:spPr>
          <a:xfrm>
            <a:off x="6504531" y="2056000"/>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6" name="Title 16">
            <a:extLst>
              <a:ext uri="{FF2B5EF4-FFF2-40B4-BE49-F238E27FC236}">
                <a16:creationId xmlns:a16="http://schemas.microsoft.com/office/drawing/2014/main" id="{232645DE-94B6-46FD-94B7-E170C259D758}"/>
              </a:ext>
            </a:extLst>
          </p:cNvPr>
          <p:cNvSpPr>
            <a:spLocks noGrp="1"/>
          </p:cNvSpPr>
          <p:nvPr>
            <p:ph type="title"/>
          </p:nvPr>
        </p:nvSpPr>
        <p:spPr>
          <a:xfrm>
            <a:off x="523240" y="501412"/>
            <a:ext cx="10947400" cy="1322530"/>
          </a:xfrm>
        </p:spPr>
        <p:txBody>
          <a:bodyPr>
            <a:noAutofit/>
          </a:bodyPr>
          <a:lstStyle/>
          <a:p>
            <a:r>
              <a:rPr lang="en-US" dirty="0" err="1"/>
              <a:t>Mouvements</a:t>
            </a:r>
            <a:r>
              <a:rPr lang="en-US" dirty="0"/>
              <a:t> sur 24 </a:t>
            </a:r>
            <a:br>
              <a:rPr lang="en-US" dirty="0"/>
            </a:br>
            <a:r>
              <a:rPr lang="en-US" dirty="0" err="1"/>
              <a:t>heures</a:t>
            </a:r>
            <a:r>
              <a:rPr lang="en-US" dirty="0"/>
              <a:t> </a:t>
            </a:r>
          </a:p>
        </p:txBody>
      </p:sp>
      <p:sp>
        <p:nvSpPr>
          <p:cNvPr id="18" name="Rounded Rectangle 4">
            <a:extLst>
              <a:ext uri="{FF2B5EF4-FFF2-40B4-BE49-F238E27FC236}">
                <a16:creationId xmlns:a16="http://schemas.microsoft.com/office/drawing/2014/main" id="{9F03FB05-168A-458A-95AB-E53EC10C92EC}"/>
              </a:ext>
            </a:extLst>
          </p:cNvPr>
          <p:cNvSpPr/>
          <p:nvPr/>
        </p:nvSpPr>
        <p:spPr>
          <a:xfrm>
            <a:off x="698091" y="2056000"/>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7124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on a swing&#10;&#10;Description automatically generated">
            <a:extLst>
              <a:ext uri="{FF2B5EF4-FFF2-40B4-BE49-F238E27FC236}">
                <a16:creationId xmlns:a16="http://schemas.microsoft.com/office/drawing/2014/main" id="{2282BFC4-2B6F-48A6-9972-B2BD870882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908" r="25234"/>
          <a:stretch/>
        </p:blipFill>
        <p:spPr>
          <a:xfrm>
            <a:off x="8100648" y="1531747"/>
            <a:ext cx="3638551" cy="4507139"/>
          </a:xfrm>
          <a:prstGeom prst="roundRect">
            <a:avLst>
              <a:gd name="adj" fmla="val 36274"/>
            </a:avLst>
          </a:prstGeom>
          <a:solidFill>
            <a:srgbClr val="FFFFFF">
              <a:shade val="85000"/>
            </a:srgbClr>
          </a:solidFill>
          <a:ln w="38100">
            <a:solidFill>
              <a:srgbClr val="50287D"/>
            </a:solidFill>
          </a:ln>
          <a:effectLst/>
        </p:spPr>
      </p:pic>
      <p:sp>
        <p:nvSpPr>
          <p:cNvPr id="12" name="Title 16">
            <a:extLst>
              <a:ext uri="{FF2B5EF4-FFF2-40B4-BE49-F238E27FC236}">
                <a16:creationId xmlns:a16="http://schemas.microsoft.com/office/drawing/2014/main" id="{1961255D-70C6-43E5-B57A-6E6ADAF0C352}"/>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Les Notes</a:t>
            </a:r>
          </a:p>
        </p:txBody>
      </p:sp>
      <p:cxnSp>
        <p:nvCxnSpPr>
          <p:cNvPr id="13" name="Straight Connector 12">
            <a:extLst>
              <a:ext uri="{FF2B5EF4-FFF2-40B4-BE49-F238E27FC236}">
                <a16:creationId xmlns:a16="http://schemas.microsoft.com/office/drawing/2014/main" id="{2D18B242-5B8F-46FF-8ADB-372E01A375EB}"/>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562AB2E8-F802-4365-A375-9780B37CD4CB}"/>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err="1">
                <a:solidFill>
                  <a:srgbClr val="50287D"/>
                </a:solidFill>
              </a:rPr>
              <a:t>Caractéristiques</a:t>
            </a:r>
            <a:r>
              <a:rPr lang="en-CA" sz="4000" dirty="0">
                <a:solidFill>
                  <a:srgbClr val="50287D"/>
                </a:solidFill>
              </a:rPr>
              <a:t> </a:t>
            </a:r>
            <a:r>
              <a:rPr lang="en-CA" sz="4000" dirty="0" err="1">
                <a:solidFill>
                  <a:srgbClr val="50287D"/>
                </a:solidFill>
              </a:rPr>
              <a:t>individuelles</a:t>
            </a:r>
            <a:r>
              <a:rPr lang="en-CA" sz="4000" dirty="0">
                <a:solidFill>
                  <a:srgbClr val="50287D"/>
                </a:solidFill>
              </a:rPr>
              <a:t> </a:t>
            </a:r>
          </a:p>
        </p:txBody>
      </p:sp>
    </p:spTree>
    <p:extLst>
      <p:ext uri="{BB962C8B-B14F-4D97-AF65-F5344CB8AC3E}">
        <p14:creationId xmlns:p14="http://schemas.microsoft.com/office/powerpoint/2010/main" val="2441495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4FE9F4C1-636A-4F8E-A65C-132AA12824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236" t="11777" r="18130" b="22077"/>
          <a:stretch/>
        </p:blipFill>
        <p:spPr>
          <a:xfrm>
            <a:off x="599132" y="1641034"/>
            <a:ext cx="3257551" cy="3333751"/>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34</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err="1"/>
              <a:t>Littératie</a:t>
            </a:r>
            <a:r>
              <a:rPr lang="en-US" dirty="0"/>
              <a:t> physique </a:t>
            </a:r>
          </a:p>
        </p:txBody>
      </p:sp>
      <p:sp>
        <p:nvSpPr>
          <p:cNvPr id="17" name="Content Placeholder 5">
            <a:extLst>
              <a:ext uri="{FF2B5EF4-FFF2-40B4-BE49-F238E27FC236}">
                <a16:creationId xmlns:a16="http://schemas.microsoft.com/office/drawing/2014/main" id="{BF87239E-9EB4-4E1D-A91E-714BBEAE4883}"/>
              </a:ext>
            </a:extLst>
          </p:cNvPr>
          <p:cNvSpPr>
            <a:spLocks noGrp="1"/>
          </p:cNvSpPr>
          <p:nvPr>
            <p:ph sz="quarter" idx="15"/>
          </p:nvPr>
        </p:nvSpPr>
        <p:spPr>
          <a:xfrm>
            <a:off x="4179765" y="2872773"/>
            <a:ext cx="6764593" cy="1112453"/>
          </a:xfrm>
        </p:spPr>
        <p:txBody>
          <a:bodyPr>
            <a:noAutofit/>
          </a:bodyPr>
          <a:lstStyle/>
          <a:p>
            <a:pPr fontAlgn="base">
              <a:lnSpc>
                <a:spcPct val="100000"/>
              </a:lnSpc>
            </a:pPr>
            <a:r>
              <a:rPr lang="fr-FR" dirty="0"/>
              <a:t>36 % des Canadiens de 8 à 12 ans évalués par l’ÉCLP atteignent ou excèdent le niveau minimal de littératie physique recommandé (ÉCLP 2014-2017, HALO).</a:t>
            </a:r>
            <a:r>
              <a:rPr lang="fr-FR" baseline="30000" dirty="0"/>
              <a:t>176</a:t>
            </a:r>
            <a:endParaRPr lang="fr-FR" dirty="0"/>
          </a:p>
        </p:txBody>
      </p:sp>
    </p:spTree>
    <p:extLst>
      <p:ext uri="{BB962C8B-B14F-4D97-AF65-F5344CB8AC3E}">
        <p14:creationId xmlns:p14="http://schemas.microsoft.com/office/powerpoint/2010/main" val="234415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a logo&#10;&#10;Description automatically generated">
            <a:extLst>
              <a:ext uri="{FF2B5EF4-FFF2-40B4-BE49-F238E27FC236}">
                <a16:creationId xmlns:a16="http://schemas.microsoft.com/office/drawing/2014/main" id="{A0A8098E-727D-43F1-9FE1-6452F5F225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236" t="11777" r="18130" b="22077"/>
          <a:stretch/>
        </p:blipFill>
        <p:spPr>
          <a:xfrm>
            <a:off x="10919299" y="0"/>
            <a:ext cx="1090491"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35</a:t>
            </a:fld>
            <a:endParaRPr lang="en-US" dirty="0"/>
          </a:p>
        </p:txBody>
      </p:sp>
      <p:sp>
        <p:nvSpPr>
          <p:cNvPr id="26" name="Rounded Rectangle 18">
            <a:extLst>
              <a:ext uri="{FF2B5EF4-FFF2-40B4-BE49-F238E27FC236}">
                <a16:creationId xmlns:a16="http://schemas.microsoft.com/office/drawing/2014/main" id="{B0C7283C-B8F9-48FA-9453-B897B12EDA39}"/>
              </a:ext>
            </a:extLst>
          </p:cNvPr>
          <p:cNvSpPr/>
          <p:nvPr/>
        </p:nvSpPr>
        <p:spPr>
          <a:xfrm>
            <a:off x="523239" y="1735461"/>
            <a:ext cx="8611236"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5">
            <a:extLst>
              <a:ext uri="{FF2B5EF4-FFF2-40B4-BE49-F238E27FC236}">
                <a16:creationId xmlns:a16="http://schemas.microsoft.com/office/drawing/2014/main" id="{79B39B18-4220-44A9-A259-D382A6CE8669}"/>
              </a:ext>
            </a:extLst>
          </p:cNvPr>
          <p:cNvSpPr>
            <a:spLocks noGrp="1"/>
          </p:cNvSpPr>
          <p:nvPr>
            <p:ph sz="quarter" idx="15"/>
          </p:nvPr>
        </p:nvSpPr>
        <p:spPr>
          <a:xfrm>
            <a:off x="698091" y="2115342"/>
            <a:ext cx="7960134" cy="2704748"/>
          </a:xfrm>
        </p:spPr>
        <p:txBody>
          <a:bodyPr>
            <a:noAutofit/>
          </a:bodyPr>
          <a:lstStyle/>
          <a:p>
            <a:pPr fontAlgn="base">
              <a:lnSpc>
                <a:spcPct val="100000"/>
              </a:lnSpc>
            </a:pPr>
            <a:r>
              <a:rPr lang="fr-FR" sz="1800" dirty="0"/>
              <a:t>Plus de données probantes visant à soutenir le rôle de la littératie physique en tant que déterminant de la santé globale sont nécessaires.</a:t>
            </a:r>
          </a:p>
          <a:p>
            <a:pPr fontAlgn="base">
              <a:lnSpc>
                <a:spcPct val="100000"/>
              </a:lnSpc>
            </a:pPr>
            <a:r>
              <a:rPr lang="fr-FR" sz="1800" dirty="0"/>
              <a:t>Plus de recherches sur la littératie physique auprès de populations spécifiques sont nécessaires.</a:t>
            </a:r>
          </a:p>
          <a:p>
            <a:pPr fontAlgn="base">
              <a:lnSpc>
                <a:spcPct val="100000"/>
              </a:lnSpc>
            </a:pPr>
            <a:r>
              <a:rPr lang="fr-FR" sz="1800" dirty="0"/>
              <a:t>Plus de recherches sur la littératie physique et la prévention/gestion des blessures sportives profiteraient aux jeunes athlètes.</a:t>
            </a:r>
          </a:p>
          <a:p>
            <a:pPr fontAlgn="base">
              <a:lnSpc>
                <a:spcPct val="100000"/>
              </a:lnSpc>
            </a:pPr>
            <a:r>
              <a:rPr lang="fr-FR" sz="1800" dirty="0"/>
              <a:t>Une évaluation plus approfondie reposant sur des outils de mesure validés de littératie physique est nécessaire.</a:t>
            </a:r>
          </a:p>
          <a:p>
            <a:pPr fontAlgn="base">
              <a:lnSpc>
                <a:spcPct val="100000"/>
              </a:lnSpc>
            </a:pPr>
            <a:r>
              <a:rPr lang="fr-FR" sz="1800" dirty="0"/>
              <a:t>Des questionnaires qui permettraient une auto-évaluation de la littératie physique sont nécessaires.</a:t>
            </a:r>
          </a:p>
          <a:p>
            <a:pPr fontAlgn="base">
              <a:lnSpc>
                <a:spcPct val="100000"/>
              </a:lnSpc>
            </a:pPr>
            <a:r>
              <a:rPr lang="fr-FR" sz="1800" dirty="0"/>
              <a:t>L'élaboration d'outils d'évaluation de la littératie physique chez les jeunes enfants est nécessaire.</a:t>
            </a:r>
          </a:p>
          <a:p>
            <a:pPr marL="0" indent="0">
              <a:lnSpc>
                <a:spcPct val="100000"/>
              </a:lnSpc>
              <a:buNone/>
            </a:pPr>
            <a:endParaRPr lang="en-CA" sz="1800" dirty="0"/>
          </a:p>
        </p:txBody>
      </p:sp>
      <p:sp>
        <p:nvSpPr>
          <p:cNvPr id="10" name="Title 16">
            <a:extLst>
              <a:ext uri="{FF2B5EF4-FFF2-40B4-BE49-F238E27FC236}">
                <a16:creationId xmlns:a16="http://schemas.microsoft.com/office/drawing/2014/main" id="{487AB3D4-AB25-4A10-869E-726D7F5842F7}"/>
              </a:ext>
            </a:extLst>
          </p:cNvPr>
          <p:cNvSpPr>
            <a:spLocks noGrp="1"/>
          </p:cNvSpPr>
          <p:nvPr>
            <p:ph type="title"/>
          </p:nvPr>
        </p:nvSpPr>
        <p:spPr>
          <a:xfrm>
            <a:off x="523240" y="234975"/>
            <a:ext cx="10515600" cy="1322530"/>
          </a:xfrm>
        </p:spPr>
        <p:txBody>
          <a:bodyPr/>
          <a:lstStyle/>
          <a:p>
            <a:r>
              <a:rPr lang="en-US" dirty="0" err="1"/>
              <a:t>Littératie</a:t>
            </a:r>
            <a:r>
              <a:rPr lang="en-US" dirty="0"/>
              <a:t> physique </a:t>
            </a:r>
          </a:p>
        </p:txBody>
      </p:sp>
      <p:sp>
        <p:nvSpPr>
          <p:cNvPr id="11" name="Rounded Rectangle 4">
            <a:extLst>
              <a:ext uri="{FF2B5EF4-FFF2-40B4-BE49-F238E27FC236}">
                <a16:creationId xmlns:a16="http://schemas.microsoft.com/office/drawing/2014/main" id="{4D45EC73-5FF4-46E9-AFF4-9EFB692340D6}"/>
              </a:ext>
            </a:extLst>
          </p:cNvPr>
          <p:cNvSpPr/>
          <p:nvPr/>
        </p:nvSpPr>
        <p:spPr>
          <a:xfrm>
            <a:off x="698091" y="155750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4917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wo people sitting in a car&#10;&#10;Description automatically generated">
            <a:extLst>
              <a:ext uri="{FF2B5EF4-FFF2-40B4-BE49-F238E27FC236}">
                <a16:creationId xmlns:a16="http://schemas.microsoft.com/office/drawing/2014/main" id="{1AB1F074-AD61-43C2-8EC0-0DF76322EF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3694" y="2314884"/>
            <a:ext cx="4387787" cy="2925191"/>
          </a:xfrm>
          <a:prstGeom prst="roundRect">
            <a:avLst>
              <a:gd name="adj" fmla="val 36274"/>
            </a:avLst>
          </a:prstGeom>
          <a:solidFill>
            <a:srgbClr val="FFFFFF">
              <a:shade val="85000"/>
            </a:srgbClr>
          </a:solidFill>
          <a:ln w="38100">
            <a:solidFill>
              <a:srgbClr val="50287D"/>
            </a:solidFill>
          </a:ln>
          <a:effectLst/>
        </p:spPr>
      </p:pic>
      <p:pic>
        <p:nvPicPr>
          <p:cNvPr id="25" name="Picture 24" descr="A close up of a logo&#10;&#10;Description automatically generated">
            <a:extLst>
              <a:ext uri="{FF2B5EF4-FFF2-40B4-BE49-F238E27FC236}">
                <a16:creationId xmlns:a16="http://schemas.microsoft.com/office/drawing/2014/main" id="{A0A8098E-727D-43F1-9FE1-6452F5F225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7236" t="11777" r="18130" b="22077"/>
          <a:stretch/>
        </p:blipFill>
        <p:spPr>
          <a:xfrm>
            <a:off x="10919299" y="0"/>
            <a:ext cx="1090491"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36</a:t>
            </a:fld>
            <a:endParaRPr lang="en-US" dirty="0"/>
          </a:p>
        </p:txBody>
      </p:sp>
      <p:sp>
        <p:nvSpPr>
          <p:cNvPr id="10" name="Rounded Rectangle 18">
            <a:extLst>
              <a:ext uri="{FF2B5EF4-FFF2-40B4-BE49-F238E27FC236}">
                <a16:creationId xmlns:a16="http://schemas.microsoft.com/office/drawing/2014/main" id="{39C03190-FF32-4EA2-93FC-224DB589B893}"/>
              </a:ext>
            </a:extLst>
          </p:cNvPr>
          <p:cNvSpPr/>
          <p:nvPr/>
        </p:nvSpPr>
        <p:spPr>
          <a:xfrm>
            <a:off x="523240" y="1754527"/>
            <a:ext cx="6036084"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5">
            <a:extLst>
              <a:ext uri="{FF2B5EF4-FFF2-40B4-BE49-F238E27FC236}">
                <a16:creationId xmlns:a16="http://schemas.microsoft.com/office/drawing/2014/main" id="{75C24F27-270B-48EF-9303-7C916318CC19}"/>
              </a:ext>
            </a:extLst>
          </p:cNvPr>
          <p:cNvSpPr>
            <a:spLocks noGrp="1"/>
          </p:cNvSpPr>
          <p:nvPr>
            <p:ph sz="quarter" idx="15"/>
          </p:nvPr>
        </p:nvSpPr>
        <p:spPr>
          <a:xfrm>
            <a:off x="698091" y="2115342"/>
            <a:ext cx="5645559" cy="2704748"/>
          </a:xfrm>
        </p:spPr>
        <p:txBody>
          <a:bodyPr>
            <a:noAutofit/>
          </a:bodyPr>
          <a:lstStyle/>
          <a:p>
            <a:pPr fontAlgn="base">
              <a:lnSpc>
                <a:spcPct val="100000"/>
              </a:lnSpc>
            </a:pPr>
            <a:r>
              <a:rPr lang="fr-FR" sz="1800" dirty="0"/>
              <a:t>Les interventions portant sur le développement de la littératie physique devraient se concentrer sur les facteurs physiques et psychosociaux combinés de même que sur les caractéristiques individuelles. </a:t>
            </a:r>
          </a:p>
          <a:p>
            <a:pPr fontAlgn="base">
              <a:lnSpc>
                <a:spcPct val="100000"/>
              </a:lnSpc>
            </a:pPr>
            <a:r>
              <a:rPr lang="fr-FR" sz="1800" dirty="0"/>
              <a:t>L'utilisation d'une combinaison d'outils d'évaluation de la littératie physique peut fournir une représentation plus globale et plus précise de la littératie physique.</a:t>
            </a:r>
          </a:p>
        </p:txBody>
      </p:sp>
      <p:sp>
        <p:nvSpPr>
          <p:cNvPr id="12" name="Rounded Rectangle 4">
            <a:extLst>
              <a:ext uri="{FF2B5EF4-FFF2-40B4-BE49-F238E27FC236}">
                <a16:creationId xmlns:a16="http://schemas.microsoft.com/office/drawing/2014/main" id="{919EBE69-683F-4A00-9837-2AAB01F56646}"/>
              </a:ext>
            </a:extLst>
          </p:cNvPr>
          <p:cNvSpPr/>
          <p:nvPr/>
        </p:nvSpPr>
        <p:spPr>
          <a:xfrm>
            <a:off x="69809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6">
            <a:extLst>
              <a:ext uri="{FF2B5EF4-FFF2-40B4-BE49-F238E27FC236}">
                <a16:creationId xmlns:a16="http://schemas.microsoft.com/office/drawing/2014/main" id="{08BDA625-7ECC-4104-BDFD-3314C812C6FC}"/>
              </a:ext>
            </a:extLst>
          </p:cNvPr>
          <p:cNvSpPr>
            <a:spLocks noGrp="1"/>
          </p:cNvSpPr>
          <p:nvPr>
            <p:ph type="title"/>
          </p:nvPr>
        </p:nvSpPr>
        <p:spPr>
          <a:xfrm>
            <a:off x="523240" y="234975"/>
            <a:ext cx="10515600" cy="1322530"/>
          </a:xfrm>
        </p:spPr>
        <p:txBody>
          <a:bodyPr/>
          <a:lstStyle/>
          <a:p>
            <a:r>
              <a:rPr lang="en-US" dirty="0" err="1"/>
              <a:t>Littératie</a:t>
            </a:r>
            <a:r>
              <a:rPr lang="en-US" dirty="0"/>
              <a:t> physique </a:t>
            </a:r>
          </a:p>
        </p:txBody>
      </p:sp>
    </p:spTree>
    <p:extLst>
      <p:ext uri="{BB962C8B-B14F-4D97-AF65-F5344CB8AC3E}">
        <p14:creationId xmlns:p14="http://schemas.microsoft.com/office/powerpoint/2010/main" val="2245652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F7F80A0F-4F8D-4432-82D9-685714A2AA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724" t="9387" r="10949" b="21253"/>
          <a:stretch/>
        </p:blipFill>
        <p:spPr>
          <a:xfrm>
            <a:off x="533401" y="1498383"/>
            <a:ext cx="3695701" cy="3495676"/>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37</a:t>
            </a:fld>
            <a:endParaRPr lang="en-US" dirty="0"/>
          </a:p>
        </p:txBody>
      </p:sp>
      <p:sp>
        <p:nvSpPr>
          <p:cNvPr id="16" name="Title 16">
            <a:extLst>
              <a:ext uri="{FF2B5EF4-FFF2-40B4-BE49-F238E27FC236}">
                <a16:creationId xmlns:a16="http://schemas.microsoft.com/office/drawing/2014/main" id="{791F3D0F-3E50-4C09-8C92-C3CED1350D11}"/>
              </a:ext>
            </a:extLst>
          </p:cNvPr>
          <p:cNvSpPr>
            <a:spLocks noGrp="1"/>
          </p:cNvSpPr>
          <p:nvPr>
            <p:ph type="title"/>
          </p:nvPr>
        </p:nvSpPr>
        <p:spPr>
          <a:xfrm>
            <a:off x="523240" y="234975"/>
            <a:ext cx="10515600" cy="1322530"/>
          </a:xfrm>
        </p:spPr>
        <p:txBody>
          <a:bodyPr/>
          <a:lstStyle/>
          <a:p>
            <a:r>
              <a:rPr lang="en-US" dirty="0"/>
              <a:t>Condition physique </a:t>
            </a:r>
          </a:p>
        </p:txBody>
      </p:sp>
      <p:sp>
        <p:nvSpPr>
          <p:cNvPr id="17" name="Content Placeholder 5">
            <a:extLst>
              <a:ext uri="{FF2B5EF4-FFF2-40B4-BE49-F238E27FC236}">
                <a16:creationId xmlns:a16="http://schemas.microsoft.com/office/drawing/2014/main" id="{BF87239E-9EB4-4E1D-A91E-714BBEAE4883}"/>
              </a:ext>
            </a:extLst>
          </p:cNvPr>
          <p:cNvSpPr>
            <a:spLocks noGrp="1"/>
          </p:cNvSpPr>
          <p:nvPr>
            <p:ph sz="quarter" idx="15"/>
          </p:nvPr>
        </p:nvSpPr>
        <p:spPr>
          <a:xfrm>
            <a:off x="4179765" y="2577498"/>
            <a:ext cx="6764593" cy="1703003"/>
          </a:xfrm>
        </p:spPr>
        <p:txBody>
          <a:bodyPr>
            <a:noAutofit/>
          </a:bodyPr>
          <a:lstStyle/>
          <a:p>
            <a:pPr fontAlgn="base">
              <a:lnSpc>
                <a:spcPct val="100000"/>
              </a:lnSpc>
            </a:pPr>
            <a:r>
              <a:rPr lang="fr-FR" dirty="0"/>
              <a:t>Les Canadiens de 9 à 12 ans se situent, en moyenne, au 28e percentile, pour la capacité cardiorespiratoire (course navette de 20 mètres) selon les données normatives internationales propres à l’âge et au genre (ÉCLP 2014-2017, HALO).</a:t>
            </a:r>
            <a:r>
              <a:rPr lang="fr-FR" baseline="30000" dirty="0"/>
              <a:t>203</a:t>
            </a:r>
            <a:endParaRPr lang="en-CA" baseline="30000" dirty="0"/>
          </a:p>
        </p:txBody>
      </p:sp>
    </p:spTree>
    <p:extLst>
      <p:ext uri="{BB962C8B-B14F-4D97-AF65-F5344CB8AC3E}">
        <p14:creationId xmlns:p14="http://schemas.microsoft.com/office/powerpoint/2010/main" val="786783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49B5F5D6-7C48-42D6-95D4-EC4AAFC9D6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24" t="9387" r="10949" b="21253"/>
          <a:stretch/>
        </p:blipFill>
        <p:spPr>
          <a:xfrm>
            <a:off x="10880711" y="-27517"/>
            <a:ext cx="1179858"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38</a:t>
            </a:fld>
            <a:endParaRPr lang="en-US" dirty="0"/>
          </a:p>
        </p:txBody>
      </p:sp>
      <p:sp>
        <p:nvSpPr>
          <p:cNvPr id="9" name="Rounded Rectangle 18">
            <a:extLst>
              <a:ext uri="{FF2B5EF4-FFF2-40B4-BE49-F238E27FC236}">
                <a16:creationId xmlns:a16="http://schemas.microsoft.com/office/drawing/2014/main" id="{4F69EE72-2FC8-469C-B985-20026A08D00C}"/>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3F37EF27-3869-4AE6-8AD9-87A80F983C83}"/>
              </a:ext>
            </a:extLst>
          </p:cNvPr>
          <p:cNvSpPr>
            <a:spLocks noGrp="1"/>
          </p:cNvSpPr>
          <p:nvPr>
            <p:ph sz="quarter" idx="15"/>
          </p:nvPr>
        </p:nvSpPr>
        <p:spPr>
          <a:xfrm>
            <a:off x="698092" y="2115342"/>
            <a:ext cx="5197884" cy="2704748"/>
          </a:xfrm>
        </p:spPr>
        <p:txBody>
          <a:bodyPr>
            <a:noAutofit/>
          </a:bodyPr>
          <a:lstStyle/>
          <a:p>
            <a:pPr fontAlgn="base">
              <a:lnSpc>
                <a:spcPct val="100000"/>
              </a:lnSpc>
            </a:pPr>
            <a:r>
              <a:rPr lang="fr-FR" sz="1800" dirty="0"/>
              <a:t>De quelle façon la force et l’endurance musculosquelettiques ont-elles un impact sur les comportements en matière de santé (p. ex., le sommeil)?</a:t>
            </a:r>
          </a:p>
          <a:p>
            <a:pPr fontAlgn="base">
              <a:lnSpc>
                <a:spcPct val="100000"/>
              </a:lnSpc>
            </a:pPr>
            <a:r>
              <a:rPr lang="fr-FR" sz="1800" dirty="0"/>
              <a:t>De quelle façon les niveaux de comportement sédentaire et d'activité physique à l’école influencent-ils la capacité cardiorespiratoire et la condition physique musculosquelettique.</a:t>
            </a:r>
          </a:p>
          <a:p>
            <a:pPr fontAlgn="base">
              <a:lnSpc>
                <a:spcPct val="100000"/>
              </a:lnSpc>
            </a:pPr>
            <a:r>
              <a:rPr lang="fr-FR" sz="1800" dirty="0"/>
              <a:t>Examiner la validité du Test aérobie canadien d'aptitude (</a:t>
            </a:r>
            <a:r>
              <a:rPr lang="fr-FR" sz="1800" dirty="0" err="1"/>
              <a:t>mCAFT</a:t>
            </a:r>
            <a:r>
              <a:rPr lang="fr-FR" sz="1800" dirty="0"/>
              <a:t>). </a:t>
            </a:r>
          </a:p>
          <a:p>
            <a:pPr fontAlgn="base">
              <a:lnSpc>
                <a:spcPct val="100000"/>
              </a:lnSpc>
            </a:pPr>
            <a:r>
              <a:rPr lang="fr-FR" sz="1800" dirty="0"/>
              <a:t>Comprendre les changements temporels à l’égard de la condition physique et de l'activité physique chez les enfants et les jeunes.</a:t>
            </a:r>
          </a:p>
          <a:p>
            <a:pPr marL="0" indent="0">
              <a:lnSpc>
                <a:spcPct val="100000"/>
              </a:lnSpc>
              <a:buNone/>
            </a:pPr>
            <a:endParaRPr lang="en-CA" sz="1800" dirty="0"/>
          </a:p>
        </p:txBody>
      </p:sp>
      <p:sp>
        <p:nvSpPr>
          <p:cNvPr id="12" name="Rounded Rectangle 18">
            <a:extLst>
              <a:ext uri="{FF2B5EF4-FFF2-40B4-BE49-F238E27FC236}">
                <a16:creationId xmlns:a16="http://schemas.microsoft.com/office/drawing/2014/main" id="{72CAF1A6-DB3F-458F-A571-FA5A50A78C32}"/>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4721A636-33C2-468B-A3B2-F75DC567ED87}"/>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Les parents, les enseignants et les professionnels de la santé devraient encourager les enfants à participer à une gamme d'activités qui contribuent au développement de la capacité cardiorespiratoire et de la condition physique musculosquelettique.</a:t>
            </a:r>
          </a:p>
          <a:p>
            <a:pPr fontAlgn="base">
              <a:lnSpc>
                <a:spcPct val="100000"/>
              </a:lnSpc>
            </a:pPr>
            <a:r>
              <a:rPr lang="fr-FR" sz="1800" dirty="0"/>
              <a:t>Continuer d'évaluer la condition physique des enfants et des jeunes canadiens.</a:t>
            </a:r>
          </a:p>
          <a:p>
            <a:pPr fontAlgn="base">
              <a:lnSpc>
                <a:spcPct val="100000"/>
              </a:lnSpc>
            </a:pPr>
            <a:r>
              <a:rPr lang="fr-FR" sz="1800" dirty="0"/>
              <a:t>Rechercher et partager des renseignements sur les meilleures pratiques pour améliorer la condition physique des enfants et des jeunes.</a:t>
            </a:r>
          </a:p>
          <a:p>
            <a:pPr fontAlgn="base">
              <a:lnSpc>
                <a:spcPct val="100000"/>
              </a:lnSpc>
            </a:pPr>
            <a:endParaRPr lang="en-CA" sz="1800" dirty="0"/>
          </a:p>
        </p:txBody>
      </p:sp>
      <p:sp>
        <p:nvSpPr>
          <p:cNvPr id="14" name="Rounded Rectangle 4">
            <a:extLst>
              <a:ext uri="{FF2B5EF4-FFF2-40B4-BE49-F238E27FC236}">
                <a16:creationId xmlns:a16="http://schemas.microsoft.com/office/drawing/2014/main" id="{5360D209-CFE1-448A-A993-42785DFE10D2}"/>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7" name="Rounded Rectangle 4">
            <a:extLst>
              <a:ext uri="{FF2B5EF4-FFF2-40B4-BE49-F238E27FC236}">
                <a16:creationId xmlns:a16="http://schemas.microsoft.com/office/drawing/2014/main" id="{66DEE3F0-745C-4EC8-B32C-30AD4BD3C8DA}"/>
              </a:ext>
            </a:extLst>
          </p:cNvPr>
          <p:cNvSpPr/>
          <p:nvPr/>
        </p:nvSpPr>
        <p:spPr>
          <a:xfrm>
            <a:off x="698091" y="155750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16">
            <a:extLst>
              <a:ext uri="{FF2B5EF4-FFF2-40B4-BE49-F238E27FC236}">
                <a16:creationId xmlns:a16="http://schemas.microsoft.com/office/drawing/2014/main" id="{4BC090B7-B4F3-4DF7-A8B8-4C3167A279B9}"/>
              </a:ext>
            </a:extLst>
          </p:cNvPr>
          <p:cNvSpPr>
            <a:spLocks noGrp="1"/>
          </p:cNvSpPr>
          <p:nvPr>
            <p:ph type="title"/>
          </p:nvPr>
        </p:nvSpPr>
        <p:spPr>
          <a:xfrm>
            <a:off x="523240" y="234975"/>
            <a:ext cx="10515600" cy="1322530"/>
          </a:xfrm>
        </p:spPr>
        <p:txBody>
          <a:bodyPr/>
          <a:lstStyle/>
          <a:p>
            <a:r>
              <a:rPr lang="en-US" dirty="0"/>
              <a:t>Condition physique </a:t>
            </a:r>
          </a:p>
        </p:txBody>
      </p:sp>
    </p:spTree>
    <p:extLst>
      <p:ext uri="{BB962C8B-B14F-4D97-AF65-F5344CB8AC3E}">
        <p14:creationId xmlns:p14="http://schemas.microsoft.com/office/powerpoint/2010/main" val="4121173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in a living room&#10;&#10;Description automatically generated">
            <a:extLst>
              <a:ext uri="{FF2B5EF4-FFF2-40B4-BE49-F238E27FC236}">
                <a16:creationId xmlns:a16="http://schemas.microsoft.com/office/drawing/2014/main" id="{956B4422-0032-4085-8F28-C6A5F35CE5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3210" r="20141"/>
          <a:stretch/>
        </p:blipFill>
        <p:spPr>
          <a:xfrm>
            <a:off x="7964406" y="1531747"/>
            <a:ext cx="3819784" cy="4495354"/>
          </a:xfrm>
          <a:prstGeom prst="roundRect">
            <a:avLst>
              <a:gd name="adj" fmla="val 36274"/>
            </a:avLst>
          </a:prstGeom>
          <a:solidFill>
            <a:srgbClr val="FFFFFF">
              <a:shade val="85000"/>
            </a:srgbClr>
          </a:solidFill>
          <a:ln w="38100">
            <a:solidFill>
              <a:srgbClr val="50287D"/>
            </a:solidFill>
          </a:ln>
          <a:effectLst/>
        </p:spPr>
      </p:pic>
      <p:sp>
        <p:nvSpPr>
          <p:cNvPr id="11" name="Title 16">
            <a:extLst>
              <a:ext uri="{FF2B5EF4-FFF2-40B4-BE49-F238E27FC236}">
                <a16:creationId xmlns:a16="http://schemas.microsoft.com/office/drawing/2014/main" id="{89FB8393-5E5C-49B6-B663-620FAE377401}"/>
              </a:ext>
            </a:extLst>
          </p:cNvPr>
          <p:cNvSpPr txBox="1">
            <a:spLocks/>
          </p:cNvSpPr>
          <p:nvPr/>
        </p:nvSpPr>
        <p:spPr>
          <a:xfrm>
            <a:off x="563716" y="1571348"/>
            <a:ext cx="9144000" cy="2001426"/>
          </a:xfrm>
          <a:prstGeom prst="rect">
            <a:avLst/>
          </a:prstGeom>
        </p:spPr>
        <p:txBody>
          <a:bodyPr vert="horz" lIns="91440" tIns="45720" rIns="91440" bIns="45720" rtlCol="0" anchor="b" anchorCtr="0">
            <a:noAutofit/>
          </a:bodyPr>
          <a:lstStyle>
            <a:lvl1pPr algn="l" defTabSz="914400" rtl="0" eaLnBrk="1" latinLnBrk="0" hangingPunct="1">
              <a:lnSpc>
                <a:spcPts val="5500"/>
              </a:lnSpc>
              <a:spcBef>
                <a:spcPct val="0"/>
              </a:spcBef>
              <a:buNone/>
              <a:defRPr sz="6800" kern="1200" baseline="0">
                <a:solidFill>
                  <a:schemeClr val="bg1"/>
                </a:solidFill>
                <a:effectLst>
                  <a:outerShdw blurRad="371475" dist="38100" dir="2700000" algn="tl" rotWithShape="0">
                    <a:srgbClr val="000000">
                      <a:alpha val="3000"/>
                    </a:srgbClr>
                  </a:outerShdw>
                </a:effectLst>
                <a:latin typeface="Cooper Black" panose="0208090404030B020404" pitchFamily="18" charset="77"/>
                <a:ea typeface="+mj-ea"/>
                <a:cs typeface="+mj-cs"/>
              </a:defRPr>
            </a:lvl1pPr>
          </a:lstStyle>
          <a:p>
            <a:pPr>
              <a:lnSpc>
                <a:spcPct val="80000"/>
              </a:lnSpc>
            </a:pPr>
            <a:r>
              <a:rPr lang="en-US" sz="7200" dirty="0">
                <a:solidFill>
                  <a:srgbClr val="50287D"/>
                </a:solidFill>
                <a:effectLst/>
              </a:rPr>
              <a:t>Les Notes</a:t>
            </a:r>
          </a:p>
        </p:txBody>
      </p:sp>
      <p:cxnSp>
        <p:nvCxnSpPr>
          <p:cNvPr id="14" name="Straight Connector 13">
            <a:extLst>
              <a:ext uri="{FF2B5EF4-FFF2-40B4-BE49-F238E27FC236}">
                <a16:creationId xmlns:a16="http://schemas.microsoft.com/office/drawing/2014/main" id="{5953A75B-4131-4E7D-A107-5436212B32A1}"/>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ED6BB1DB-9EE4-4C1D-BC83-2C26E5287D35}"/>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err="1">
                <a:solidFill>
                  <a:srgbClr val="50287D"/>
                </a:solidFill>
              </a:rPr>
              <a:t>Environnement</a:t>
            </a:r>
            <a:endParaRPr lang="en-CA" sz="4000" dirty="0">
              <a:solidFill>
                <a:srgbClr val="50287D"/>
              </a:solidFill>
            </a:endParaRPr>
          </a:p>
        </p:txBody>
      </p:sp>
    </p:spTree>
    <p:extLst>
      <p:ext uri="{BB962C8B-B14F-4D97-AF65-F5344CB8AC3E}">
        <p14:creationId xmlns:p14="http://schemas.microsoft.com/office/powerpoint/2010/main" val="394231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 sign, standing, holding&#10;&#10;Description automatically generated">
            <a:extLst>
              <a:ext uri="{FF2B5EF4-FFF2-40B4-BE49-F238E27FC236}">
                <a16:creationId xmlns:a16="http://schemas.microsoft.com/office/drawing/2014/main" id="{25C5056A-4EDD-454B-A419-42DF2DA1017E}"/>
              </a:ext>
            </a:extLst>
          </p:cNvPr>
          <p:cNvPicPr>
            <a:picLocks noChangeAspect="1"/>
          </p:cNvPicPr>
          <p:nvPr/>
        </p:nvPicPr>
        <p:blipFill>
          <a:blip r:embed="rId2"/>
          <a:stretch>
            <a:fillRect/>
          </a:stretch>
        </p:blipFill>
        <p:spPr>
          <a:xfrm>
            <a:off x="7822784" y="847270"/>
            <a:ext cx="3996000" cy="5130236"/>
          </a:xfrm>
          <a:prstGeom prst="rect">
            <a:avLst/>
          </a:prstGeom>
          <a:ln w="38100">
            <a:solidFill>
              <a:srgbClr val="50287D"/>
            </a:solidFill>
          </a:ln>
        </p:spPr>
      </p:pic>
      <p:sp>
        <p:nvSpPr>
          <p:cNvPr id="9" name="Title 16">
            <a:extLst>
              <a:ext uri="{FF2B5EF4-FFF2-40B4-BE49-F238E27FC236}">
                <a16:creationId xmlns:a16="http://schemas.microsoft.com/office/drawing/2014/main" id="{716F1425-4F0B-49C5-A77C-8265C3AF8F6E}"/>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err="1">
                <a:solidFill>
                  <a:srgbClr val="50287D"/>
                </a:solidFill>
                <a:effectLst/>
              </a:rPr>
              <a:t>Déclaration</a:t>
            </a:r>
            <a:r>
              <a:rPr lang="en-US" sz="7200" dirty="0">
                <a:solidFill>
                  <a:srgbClr val="50287D"/>
                </a:solidFill>
                <a:effectLst/>
              </a:rPr>
              <a:t> de consensus</a:t>
            </a:r>
          </a:p>
        </p:txBody>
      </p:sp>
      <p:cxnSp>
        <p:nvCxnSpPr>
          <p:cNvPr id="11" name="Straight Connector 10">
            <a:extLst>
              <a:ext uri="{FF2B5EF4-FFF2-40B4-BE49-F238E27FC236}">
                <a16:creationId xmlns:a16="http://schemas.microsoft.com/office/drawing/2014/main" id="{E33F3E70-528C-4494-9BCD-38005E7F5B37}"/>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828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74EFC0CC-5C4E-4951-A150-B3175EE555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17" t="8694" r="11113" b="19680"/>
          <a:stretch/>
        </p:blipFill>
        <p:spPr>
          <a:xfrm>
            <a:off x="667959" y="1518089"/>
            <a:ext cx="3571875" cy="3609975"/>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40</a:t>
            </a:fld>
            <a:endParaRPr lang="en-US" dirty="0"/>
          </a:p>
        </p:txBody>
      </p:sp>
      <p:sp>
        <p:nvSpPr>
          <p:cNvPr id="15" name="Title 16">
            <a:extLst>
              <a:ext uri="{FF2B5EF4-FFF2-40B4-BE49-F238E27FC236}">
                <a16:creationId xmlns:a16="http://schemas.microsoft.com/office/drawing/2014/main" id="{017DED6B-45E7-43E3-9C84-EE306F833C41}"/>
              </a:ext>
            </a:extLst>
          </p:cNvPr>
          <p:cNvSpPr>
            <a:spLocks noGrp="1"/>
          </p:cNvSpPr>
          <p:nvPr>
            <p:ph type="title"/>
          </p:nvPr>
        </p:nvSpPr>
        <p:spPr>
          <a:xfrm>
            <a:off x="523240" y="234975"/>
            <a:ext cx="10515600" cy="1322530"/>
          </a:xfrm>
        </p:spPr>
        <p:txBody>
          <a:bodyPr/>
          <a:lstStyle/>
          <a:p>
            <a:r>
              <a:rPr lang="en-US" dirty="0" err="1"/>
              <a:t>Famille</a:t>
            </a:r>
            <a:endParaRPr lang="en-US" dirty="0"/>
          </a:p>
        </p:txBody>
      </p:sp>
      <p:sp>
        <p:nvSpPr>
          <p:cNvPr id="17" name="Content Placeholder 5">
            <a:extLst>
              <a:ext uri="{FF2B5EF4-FFF2-40B4-BE49-F238E27FC236}">
                <a16:creationId xmlns:a16="http://schemas.microsoft.com/office/drawing/2014/main" id="{9B9907AB-D228-4234-99F1-F16A875AB305}"/>
              </a:ext>
            </a:extLst>
          </p:cNvPr>
          <p:cNvSpPr>
            <a:spLocks noGrp="1"/>
          </p:cNvSpPr>
          <p:nvPr>
            <p:ph sz="quarter" idx="15"/>
          </p:nvPr>
        </p:nvSpPr>
        <p:spPr>
          <a:xfrm>
            <a:off x="4168878" y="1386934"/>
            <a:ext cx="7733562" cy="3261265"/>
          </a:xfrm>
        </p:spPr>
        <p:txBody>
          <a:bodyPr>
            <a:noAutofit/>
          </a:bodyPr>
          <a:lstStyle/>
          <a:p>
            <a:pPr fontAlgn="base">
              <a:lnSpc>
                <a:spcPct val="100000"/>
              </a:lnSpc>
            </a:pPr>
            <a:r>
              <a:rPr lang="fr-FR" sz="1800" dirty="0"/>
              <a:t>16 % des Canadiens de 18 à 39 ans et 17 % de ceux de 40 à 59 ans atteignent les Directives canadiennes en matière d’activité physique pour les adultes qui recommandent au moins 150 minutes d’activité physique d’intensité moyenne à élevée (APME) par semaine221. Plus d’adultes qui ne sont pas parents atteignent les Directives canadiennes en matière d’activité physique pour les adultes que d’adultes qui sont parents (23 % contre 13 %) (EMS 2016-2017).</a:t>
            </a:r>
          </a:p>
          <a:p>
            <a:pPr fontAlgn="base">
              <a:lnSpc>
                <a:spcPct val="100000"/>
              </a:lnSpc>
            </a:pPr>
            <a:r>
              <a:rPr lang="fr-FR" sz="1800" dirty="0"/>
              <a:t>44 % et 23 % des parents canadiens déclarent offrir du soutien aux enfants et aux jeunes pour de l’activité physique de faible intensité et de l’APME.</a:t>
            </a:r>
            <a:r>
              <a:rPr lang="fr-FR" sz="1800" baseline="30000" dirty="0"/>
              <a:t>222</a:t>
            </a:r>
          </a:p>
          <a:p>
            <a:pPr fontAlgn="base">
              <a:lnSpc>
                <a:spcPct val="100000"/>
              </a:lnSpc>
            </a:pPr>
            <a:r>
              <a:rPr lang="fr-FR" sz="1800" dirty="0"/>
              <a:t>92 % des élèves de la 9e à la 12e année en Colombie-Britannique, en Alberta, au Nunavut, en Ontario  et au Québec (Québec : de la 2e à la 5e sec.) déclarent avoir des parents/beaux-parents/tuteurs qui les aident à être physiquement actifs (COMPASS 2016-2017, Université de Waterloo).</a:t>
            </a:r>
          </a:p>
          <a:p>
            <a:pPr marL="0" indent="0">
              <a:lnSpc>
                <a:spcPct val="100000"/>
              </a:lnSpc>
              <a:buNone/>
            </a:pPr>
            <a:endParaRPr lang="en-CA" sz="1800" dirty="0"/>
          </a:p>
        </p:txBody>
      </p:sp>
    </p:spTree>
    <p:extLst>
      <p:ext uri="{BB962C8B-B14F-4D97-AF65-F5344CB8AC3E}">
        <p14:creationId xmlns:p14="http://schemas.microsoft.com/office/powerpoint/2010/main" val="4163457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39825041-D861-47E4-BB55-9DC8356D5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17" t="8694" r="11113" b="19680"/>
          <a:stretch/>
        </p:blipFill>
        <p:spPr>
          <a:xfrm>
            <a:off x="10918529" y="-27517"/>
            <a:ext cx="1104222"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41</a:t>
            </a:fld>
            <a:endParaRPr lang="en-US" dirty="0"/>
          </a:p>
        </p:txBody>
      </p:sp>
      <p:sp>
        <p:nvSpPr>
          <p:cNvPr id="9" name="Rounded Rectangle 18">
            <a:extLst>
              <a:ext uri="{FF2B5EF4-FFF2-40B4-BE49-F238E27FC236}">
                <a16:creationId xmlns:a16="http://schemas.microsoft.com/office/drawing/2014/main" id="{4D0846A9-1761-4F73-B028-9D81BD60C750}"/>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74635E12-1D2A-49AB-BAEF-449A55906E7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fr-FR" sz="1800" dirty="0"/>
              <a:t>Déterminer si les programmes d'activité physique destinés à toute la famille offrent plus d’avantages que les programmes axés sur les individus. </a:t>
            </a:r>
          </a:p>
          <a:p>
            <a:pPr fontAlgn="base">
              <a:lnSpc>
                <a:spcPct val="100000"/>
              </a:lnSpc>
            </a:pPr>
            <a:r>
              <a:rPr lang="fr-FR" sz="1800" dirty="0"/>
              <a:t>Déterminer la façon dont l’influence des pairs et de la famille évolue et se transforme au cours de l'enfance et de l'adolescence.</a:t>
            </a:r>
          </a:p>
          <a:p>
            <a:pPr fontAlgn="base">
              <a:lnSpc>
                <a:spcPct val="100000"/>
              </a:lnSpc>
            </a:pPr>
            <a:r>
              <a:rPr lang="fr-FR" sz="1800" dirty="0"/>
              <a:t>Examiner le lien entre l'influence des pairs et les activités physiques structurées et non structurées.</a:t>
            </a:r>
          </a:p>
          <a:p>
            <a:pPr marL="0" indent="0">
              <a:lnSpc>
                <a:spcPct val="100000"/>
              </a:lnSpc>
              <a:buNone/>
            </a:pPr>
            <a:endParaRPr lang="en-CA" sz="1800" dirty="0"/>
          </a:p>
        </p:txBody>
      </p:sp>
      <p:sp>
        <p:nvSpPr>
          <p:cNvPr id="12" name="Rounded Rectangle 18">
            <a:extLst>
              <a:ext uri="{FF2B5EF4-FFF2-40B4-BE49-F238E27FC236}">
                <a16:creationId xmlns:a16="http://schemas.microsoft.com/office/drawing/2014/main" id="{1ECA86F8-1AF1-4D55-A51B-BB887DA9DC2D}"/>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BBD9EF83-C61A-441E-9CA2-2694606A959D}"/>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Les programmes qui encouragent les familles à être actives devraient être mieux soutenus.</a:t>
            </a:r>
          </a:p>
          <a:p>
            <a:pPr fontAlgn="base">
              <a:lnSpc>
                <a:spcPct val="100000"/>
              </a:lnSpc>
            </a:pPr>
            <a:r>
              <a:rPr lang="fr-FR" sz="1800" dirty="0"/>
              <a:t>Des données nationales sur la façon dont l’activité physique des enfants et des jeunes est influencée par les pairs sont requises.</a:t>
            </a:r>
          </a:p>
        </p:txBody>
      </p:sp>
      <p:sp>
        <p:nvSpPr>
          <p:cNvPr id="14" name="Rounded Rectangle 4">
            <a:extLst>
              <a:ext uri="{FF2B5EF4-FFF2-40B4-BE49-F238E27FC236}">
                <a16:creationId xmlns:a16="http://schemas.microsoft.com/office/drawing/2014/main" id="{83DCA4B8-0D92-4BB7-856F-4C3B9C80ACB3}"/>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7" name="Rounded Rectangle 4">
            <a:extLst>
              <a:ext uri="{FF2B5EF4-FFF2-40B4-BE49-F238E27FC236}">
                <a16:creationId xmlns:a16="http://schemas.microsoft.com/office/drawing/2014/main" id="{6327E345-E212-408D-AA90-E845B8CFDEC1}"/>
              </a:ext>
            </a:extLst>
          </p:cNvPr>
          <p:cNvSpPr/>
          <p:nvPr/>
        </p:nvSpPr>
        <p:spPr>
          <a:xfrm>
            <a:off x="698091" y="155750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16">
            <a:extLst>
              <a:ext uri="{FF2B5EF4-FFF2-40B4-BE49-F238E27FC236}">
                <a16:creationId xmlns:a16="http://schemas.microsoft.com/office/drawing/2014/main" id="{45248FE4-0718-43A8-8F52-5B9588EFEFEA}"/>
              </a:ext>
            </a:extLst>
          </p:cNvPr>
          <p:cNvSpPr>
            <a:spLocks noGrp="1"/>
          </p:cNvSpPr>
          <p:nvPr>
            <p:ph type="title"/>
          </p:nvPr>
        </p:nvSpPr>
        <p:spPr>
          <a:xfrm>
            <a:off x="523240" y="234975"/>
            <a:ext cx="10515600" cy="1322530"/>
          </a:xfrm>
        </p:spPr>
        <p:txBody>
          <a:bodyPr/>
          <a:lstStyle/>
          <a:p>
            <a:r>
              <a:rPr lang="en-US" dirty="0" err="1"/>
              <a:t>Famille</a:t>
            </a:r>
            <a:endParaRPr lang="en-US" dirty="0"/>
          </a:p>
        </p:txBody>
      </p:sp>
    </p:spTree>
    <p:extLst>
      <p:ext uri="{BB962C8B-B14F-4D97-AF65-F5344CB8AC3E}">
        <p14:creationId xmlns:p14="http://schemas.microsoft.com/office/powerpoint/2010/main" val="483518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A60B0A88-7A8B-4958-A826-DB1E7C860C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084" t="11012" r="15928" b="19567"/>
          <a:stretch/>
        </p:blipFill>
        <p:spPr>
          <a:xfrm>
            <a:off x="698091" y="1629239"/>
            <a:ext cx="3275391" cy="3498825"/>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42</a:t>
            </a:fld>
            <a:endParaRPr lang="en-US" dirty="0"/>
          </a:p>
        </p:txBody>
      </p:sp>
      <p:sp>
        <p:nvSpPr>
          <p:cNvPr id="15" name="Title 16">
            <a:extLst>
              <a:ext uri="{FF2B5EF4-FFF2-40B4-BE49-F238E27FC236}">
                <a16:creationId xmlns:a16="http://schemas.microsoft.com/office/drawing/2014/main" id="{017DED6B-45E7-43E3-9C84-EE306F833C41}"/>
              </a:ext>
            </a:extLst>
          </p:cNvPr>
          <p:cNvSpPr>
            <a:spLocks noGrp="1"/>
          </p:cNvSpPr>
          <p:nvPr>
            <p:ph type="title"/>
          </p:nvPr>
        </p:nvSpPr>
        <p:spPr>
          <a:xfrm>
            <a:off x="523240" y="234975"/>
            <a:ext cx="10515600" cy="1322530"/>
          </a:xfrm>
        </p:spPr>
        <p:txBody>
          <a:bodyPr/>
          <a:lstStyle/>
          <a:p>
            <a:r>
              <a:rPr lang="en-US" dirty="0"/>
              <a:t>École</a:t>
            </a:r>
          </a:p>
        </p:txBody>
      </p:sp>
      <p:sp>
        <p:nvSpPr>
          <p:cNvPr id="17" name="Content Placeholder 5">
            <a:extLst>
              <a:ext uri="{FF2B5EF4-FFF2-40B4-BE49-F238E27FC236}">
                <a16:creationId xmlns:a16="http://schemas.microsoft.com/office/drawing/2014/main" id="{9B9907AB-D228-4234-99F1-F16A875AB305}"/>
              </a:ext>
            </a:extLst>
          </p:cNvPr>
          <p:cNvSpPr>
            <a:spLocks noGrp="1"/>
          </p:cNvSpPr>
          <p:nvPr>
            <p:ph sz="quarter" idx="15"/>
          </p:nvPr>
        </p:nvSpPr>
        <p:spPr>
          <a:xfrm>
            <a:off x="4145609" y="2818471"/>
            <a:ext cx="7325031" cy="1221058"/>
          </a:xfrm>
        </p:spPr>
        <p:txBody>
          <a:bodyPr>
            <a:noAutofit/>
          </a:bodyPr>
          <a:lstStyle/>
          <a:p>
            <a:pPr fontAlgn="base">
              <a:lnSpc>
                <a:spcPct val="100000"/>
              </a:lnSpc>
            </a:pPr>
            <a:r>
              <a:rPr lang="fr-FR" dirty="0"/>
              <a:t>48 % des gestionnaires du milieu de l’éducation canadien indiquent avoir une politique entièrement mise en œuvre pour offrir de l’éducation physique quotidienne ou de l’activité physique quotidienne à tous les élèves.</a:t>
            </a:r>
            <a:r>
              <a:rPr lang="fr-FR" baseline="30000" dirty="0"/>
              <a:t>258</a:t>
            </a:r>
            <a:endParaRPr lang="fr-FR" dirty="0"/>
          </a:p>
          <a:p>
            <a:pPr marL="0" indent="0">
              <a:lnSpc>
                <a:spcPct val="100000"/>
              </a:lnSpc>
              <a:buNone/>
            </a:pPr>
            <a:endParaRPr lang="en-CA" dirty="0"/>
          </a:p>
        </p:txBody>
      </p:sp>
    </p:spTree>
    <p:extLst>
      <p:ext uri="{BB962C8B-B14F-4D97-AF65-F5344CB8AC3E}">
        <p14:creationId xmlns:p14="http://schemas.microsoft.com/office/powerpoint/2010/main" val="729523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1868C5D8-E159-4EB4-874F-C15D2635E4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84" t="11012" r="15928" b="19567"/>
          <a:stretch/>
        </p:blipFill>
        <p:spPr>
          <a:xfrm>
            <a:off x="10948273" y="0"/>
            <a:ext cx="1044733"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43</a:t>
            </a:fld>
            <a:endParaRPr lang="en-US" dirty="0"/>
          </a:p>
        </p:txBody>
      </p:sp>
      <p:sp>
        <p:nvSpPr>
          <p:cNvPr id="9" name="Rounded Rectangle 18">
            <a:extLst>
              <a:ext uri="{FF2B5EF4-FFF2-40B4-BE49-F238E27FC236}">
                <a16:creationId xmlns:a16="http://schemas.microsoft.com/office/drawing/2014/main" id="{4D0846A9-1761-4F73-B028-9D81BD60C750}"/>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5">
            <a:extLst>
              <a:ext uri="{FF2B5EF4-FFF2-40B4-BE49-F238E27FC236}">
                <a16:creationId xmlns:a16="http://schemas.microsoft.com/office/drawing/2014/main" id="{74635E12-1D2A-49AB-BAEF-449A55906E7F}"/>
              </a:ext>
            </a:extLst>
          </p:cNvPr>
          <p:cNvSpPr>
            <a:spLocks noGrp="1"/>
          </p:cNvSpPr>
          <p:nvPr>
            <p:ph sz="quarter" idx="15"/>
          </p:nvPr>
        </p:nvSpPr>
        <p:spPr>
          <a:xfrm>
            <a:off x="698091" y="2115342"/>
            <a:ext cx="5358581" cy="2704748"/>
          </a:xfrm>
        </p:spPr>
        <p:txBody>
          <a:bodyPr>
            <a:noAutofit/>
          </a:bodyPr>
          <a:lstStyle/>
          <a:p>
            <a:pPr fontAlgn="base">
              <a:lnSpc>
                <a:spcPct val="100000"/>
              </a:lnSpc>
            </a:pPr>
            <a:r>
              <a:rPr lang="fr-FR" sz="1800" dirty="0"/>
              <a:t>Il est nécessaire de comprendre la façon dont différents horaires scolaires influencent le comportement en matière de mouvement des élèves pendant la journée et à l’extérieur des heures de classe.</a:t>
            </a:r>
          </a:p>
          <a:p>
            <a:pPr fontAlgn="base">
              <a:lnSpc>
                <a:spcPct val="100000"/>
              </a:lnSpc>
            </a:pPr>
            <a:r>
              <a:rPr lang="fr-FR" sz="1800" dirty="0"/>
              <a:t>Des recherches sont nécessaires pour explorer les caractéristiques des politiques en matière d’activité physique en milieu scolaire afin d’identifier celles qui favorisent le mouvement des enfants.</a:t>
            </a:r>
          </a:p>
          <a:p>
            <a:pPr marL="0" indent="0">
              <a:lnSpc>
                <a:spcPct val="100000"/>
              </a:lnSpc>
              <a:buNone/>
            </a:pPr>
            <a:endParaRPr lang="en-CA" sz="1800" dirty="0"/>
          </a:p>
        </p:txBody>
      </p:sp>
      <p:sp>
        <p:nvSpPr>
          <p:cNvPr id="12" name="Rounded Rectangle 18">
            <a:extLst>
              <a:ext uri="{FF2B5EF4-FFF2-40B4-BE49-F238E27FC236}">
                <a16:creationId xmlns:a16="http://schemas.microsoft.com/office/drawing/2014/main" id="{1ECA86F8-1AF1-4D55-A51B-BB887DA9DC2D}"/>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a:extLst>
              <a:ext uri="{FF2B5EF4-FFF2-40B4-BE49-F238E27FC236}">
                <a16:creationId xmlns:a16="http://schemas.microsoft.com/office/drawing/2014/main" id="{BBD9EF83-C61A-441E-9CA2-2694606A959D}"/>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Les écoles devraient donner une voix aux élèves et les impliquer dans l'élaboration de leur programme d'activité physique, de leurs politiques et de leurs espaces de jeux extérieurs.</a:t>
            </a:r>
          </a:p>
          <a:p>
            <a:pPr fontAlgn="base">
              <a:lnSpc>
                <a:spcPct val="100000"/>
              </a:lnSpc>
            </a:pPr>
            <a:r>
              <a:rPr lang="fr-FR" sz="1800" dirty="0"/>
              <a:t>Les récréations passées à l’intérieur en raison de la météo non clémente ne devraient pas être consacrées à du temps d’écran.</a:t>
            </a:r>
          </a:p>
          <a:p>
            <a:pPr fontAlgn="base">
              <a:lnSpc>
                <a:spcPct val="100000"/>
              </a:lnSpc>
            </a:pPr>
            <a:r>
              <a:rPr lang="fr-FR" sz="1800" dirty="0"/>
              <a:t>Les écoles devraient éviter l’approche « évaluation des risques » pour adopter l’approche « évaluation du ratio avantages-risques ». </a:t>
            </a:r>
            <a:endParaRPr lang="en-CA" sz="1800" dirty="0"/>
          </a:p>
        </p:txBody>
      </p:sp>
      <p:sp>
        <p:nvSpPr>
          <p:cNvPr id="14" name="Rounded Rectangle 4">
            <a:extLst>
              <a:ext uri="{FF2B5EF4-FFF2-40B4-BE49-F238E27FC236}">
                <a16:creationId xmlns:a16="http://schemas.microsoft.com/office/drawing/2014/main" id="{83DCA4B8-0D92-4BB7-856F-4C3B9C80ACB3}"/>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6" name="Rounded Rectangle 4">
            <a:extLst>
              <a:ext uri="{FF2B5EF4-FFF2-40B4-BE49-F238E27FC236}">
                <a16:creationId xmlns:a16="http://schemas.microsoft.com/office/drawing/2014/main" id="{B7674FA1-E56F-4E32-B962-6943A7ADD62D}"/>
              </a:ext>
            </a:extLst>
          </p:cNvPr>
          <p:cNvSpPr/>
          <p:nvPr/>
        </p:nvSpPr>
        <p:spPr>
          <a:xfrm>
            <a:off x="698091" y="155750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16">
            <a:extLst>
              <a:ext uri="{FF2B5EF4-FFF2-40B4-BE49-F238E27FC236}">
                <a16:creationId xmlns:a16="http://schemas.microsoft.com/office/drawing/2014/main" id="{B7140980-F7F5-4397-AB02-E4321749C7AE}"/>
              </a:ext>
            </a:extLst>
          </p:cNvPr>
          <p:cNvSpPr>
            <a:spLocks noGrp="1"/>
          </p:cNvSpPr>
          <p:nvPr>
            <p:ph type="title"/>
          </p:nvPr>
        </p:nvSpPr>
        <p:spPr>
          <a:xfrm>
            <a:off x="523240" y="234975"/>
            <a:ext cx="10515600" cy="1322530"/>
          </a:xfrm>
        </p:spPr>
        <p:txBody>
          <a:bodyPr/>
          <a:lstStyle/>
          <a:p>
            <a:r>
              <a:rPr lang="en-US" dirty="0"/>
              <a:t>École</a:t>
            </a:r>
          </a:p>
        </p:txBody>
      </p:sp>
    </p:spTree>
    <p:extLst>
      <p:ext uri="{BB962C8B-B14F-4D97-AF65-F5344CB8AC3E}">
        <p14:creationId xmlns:p14="http://schemas.microsoft.com/office/powerpoint/2010/main" val="246997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9788A964-7FFC-4E89-AE73-EDA38F1DC4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233" t="11249" r="15166" b="22916"/>
          <a:stretch/>
        </p:blipFill>
        <p:spPr>
          <a:xfrm>
            <a:off x="391379" y="1584449"/>
            <a:ext cx="3507936" cy="3318114"/>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44</a:t>
            </a:fld>
            <a:endParaRPr lang="en-US" dirty="0"/>
          </a:p>
        </p:txBody>
      </p:sp>
      <p:sp>
        <p:nvSpPr>
          <p:cNvPr id="11" name="Content Placeholder 5">
            <a:extLst>
              <a:ext uri="{FF2B5EF4-FFF2-40B4-BE49-F238E27FC236}">
                <a16:creationId xmlns:a16="http://schemas.microsoft.com/office/drawing/2014/main" id="{C1AFBCF5-F6B6-4C96-AA79-69391B807D56}"/>
              </a:ext>
            </a:extLst>
          </p:cNvPr>
          <p:cNvSpPr>
            <a:spLocks noGrp="1"/>
          </p:cNvSpPr>
          <p:nvPr>
            <p:ph sz="quarter" idx="15"/>
          </p:nvPr>
        </p:nvSpPr>
        <p:spPr>
          <a:xfrm>
            <a:off x="4179765" y="1735133"/>
            <a:ext cx="6945435" cy="3387734"/>
          </a:xfrm>
        </p:spPr>
        <p:txBody>
          <a:bodyPr>
            <a:noAutofit/>
          </a:bodyPr>
          <a:lstStyle/>
          <a:p>
            <a:pPr fontAlgn="base">
              <a:lnSpc>
                <a:spcPct val="100000"/>
              </a:lnSpc>
            </a:pPr>
            <a:r>
              <a:rPr lang="fr-FR" dirty="0"/>
              <a:t>Parmi les municipalités du Canada comptant au moins 1 000 habitants, jusqu’à un tiers d’entre elles disposent des politiques liées à l’activité physique (SPAOCC 2015, ICRCP) :</a:t>
            </a:r>
          </a:p>
          <a:p>
            <a:pPr lvl="1" fontAlgn="base">
              <a:lnSpc>
                <a:spcPct val="100000"/>
              </a:lnSpc>
            </a:pPr>
            <a:r>
              <a:rPr lang="fr-FR" sz="1800" dirty="0"/>
              <a:t>35 % ont des stratégies formelles d’activités physiques et sportives</a:t>
            </a:r>
            <a:r>
              <a:rPr lang="fr-FR" baseline="30000" dirty="0"/>
              <a:t>281</a:t>
            </a:r>
            <a:r>
              <a:rPr lang="fr-FR" sz="1800" dirty="0"/>
              <a:t>;</a:t>
            </a:r>
          </a:p>
          <a:p>
            <a:pPr lvl="1" fontAlgn="base">
              <a:lnSpc>
                <a:spcPct val="100000"/>
              </a:lnSpc>
            </a:pPr>
            <a:r>
              <a:rPr lang="fr-FR" sz="1800" dirty="0"/>
              <a:t>22 % ont un plan officiel concernant le transport actif</a:t>
            </a:r>
            <a:r>
              <a:rPr lang="fr-FR" baseline="30000" dirty="0"/>
              <a:t>282</a:t>
            </a:r>
            <a:r>
              <a:rPr lang="fr-FR" sz="1800" dirty="0"/>
              <a:t>;</a:t>
            </a:r>
          </a:p>
          <a:p>
            <a:pPr lvl="1" fontAlgn="base">
              <a:lnSpc>
                <a:spcPct val="100000"/>
              </a:lnSpc>
            </a:pPr>
            <a:r>
              <a:rPr lang="fr-FR" sz="1800" dirty="0"/>
              <a:t>25 % et 33 % ont une politique exigeant respectivement des sentiers piétonniers et des pistes cyclables sécuritaires;</a:t>
            </a:r>
          </a:p>
          <a:p>
            <a:pPr lvl="1" fontAlgn="base">
              <a:lnSpc>
                <a:spcPct val="100000"/>
              </a:lnSpc>
            </a:pPr>
            <a:r>
              <a:rPr lang="fr-FR" sz="1800" dirty="0"/>
              <a:t> 24 % ont un plan directeur formel de transport. </a:t>
            </a:r>
          </a:p>
        </p:txBody>
      </p:sp>
      <p:sp>
        <p:nvSpPr>
          <p:cNvPr id="8" name="Title 16">
            <a:extLst>
              <a:ext uri="{FF2B5EF4-FFF2-40B4-BE49-F238E27FC236}">
                <a16:creationId xmlns:a16="http://schemas.microsoft.com/office/drawing/2014/main" id="{1F16761F-83D2-49F6-A8B3-5DBBCA25E341}"/>
              </a:ext>
            </a:extLst>
          </p:cNvPr>
          <p:cNvSpPr>
            <a:spLocks noGrp="1"/>
          </p:cNvSpPr>
          <p:nvPr>
            <p:ph type="title"/>
          </p:nvPr>
        </p:nvSpPr>
        <p:spPr>
          <a:xfrm>
            <a:off x="523240" y="234975"/>
            <a:ext cx="10515600" cy="1322530"/>
          </a:xfrm>
        </p:spPr>
        <p:txBody>
          <a:bodyPr/>
          <a:lstStyle/>
          <a:p>
            <a:r>
              <a:rPr lang="en-US" dirty="0" err="1"/>
              <a:t>Communauté</a:t>
            </a:r>
            <a:endParaRPr lang="en-US" dirty="0"/>
          </a:p>
        </p:txBody>
      </p:sp>
    </p:spTree>
    <p:extLst>
      <p:ext uri="{BB962C8B-B14F-4D97-AF65-F5344CB8AC3E}">
        <p14:creationId xmlns:p14="http://schemas.microsoft.com/office/powerpoint/2010/main" val="4002826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21BF2430-5DF8-46A4-B801-BB51D993CF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233" t="11249" r="15166" b="22916"/>
          <a:stretch/>
        </p:blipFill>
        <p:spPr>
          <a:xfrm>
            <a:off x="10852009" y="-27740"/>
            <a:ext cx="117984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45</a:t>
            </a:fld>
            <a:endParaRPr lang="en-US" dirty="0"/>
          </a:p>
        </p:txBody>
      </p:sp>
      <p:sp>
        <p:nvSpPr>
          <p:cNvPr id="13" name="Title 16">
            <a:extLst>
              <a:ext uri="{FF2B5EF4-FFF2-40B4-BE49-F238E27FC236}">
                <a16:creationId xmlns:a16="http://schemas.microsoft.com/office/drawing/2014/main" id="{81A353E2-A57E-421C-8389-8F86D012C080}"/>
              </a:ext>
            </a:extLst>
          </p:cNvPr>
          <p:cNvSpPr>
            <a:spLocks noGrp="1"/>
          </p:cNvSpPr>
          <p:nvPr>
            <p:ph type="title"/>
          </p:nvPr>
        </p:nvSpPr>
        <p:spPr>
          <a:xfrm>
            <a:off x="523240" y="234975"/>
            <a:ext cx="10515600" cy="1322530"/>
          </a:xfrm>
        </p:spPr>
        <p:txBody>
          <a:bodyPr/>
          <a:lstStyle/>
          <a:p>
            <a:r>
              <a:rPr lang="en-US" dirty="0" err="1"/>
              <a:t>Communauté</a:t>
            </a:r>
            <a:endParaRPr lang="en-US" dirty="0"/>
          </a:p>
        </p:txBody>
      </p:sp>
      <p:sp>
        <p:nvSpPr>
          <p:cNvPr id="19" name="Rounded Rectangle 18">
            <a:extLst>
              <a:ext uri="{FF2B5EF4-FFF2-40B4-BE49-F238E27FC236}">
                <a16:creationId xmlns:a16="http://schemas.microsoft.com/office/drawing/2014/main" id="{D6F23DA1-427F-4FD8-8429-368BE4E360C4}"/>
              </a:ext>
            </a:extLst>
          </p:cNvPr>
          <p:cNvSpPr/>
          <p:nvPr/>
        </p:nvSpPr>
        <p:spPr>
          <a:xfrm>
            <a:off x="52323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5">
            <a:extLst>
              <a:ext uri="{FF2B5EF4-FFF2-40B4-BE49-F238E27FC236}">
                <a16:creationId xmlns:a16="http://schemas.microsoft.com/office/drawing/2014/main" id="{65808EC6-5660-4C34-8047-C955B70D6F66}"/>
              </a:ext>
            </a:extLst>
          </p:cNvPr>
          <p:cNvSpPr>
            <a:spLocks noGrp="1"/>
          </p:cNvSpPr>
          <p:nvPr>
            <p:ph sz="quarter" idx="15"/>
          </p:nvPr>
        </p:nvSpPr>
        <p:spPr>
          <a:xfrm>
            <a:off x="698091" y="2115342"/>
            <a:ext cx="5502684" cy="2704748"/>
          </a:xfrm>
        </p:spPr>
        <p:txBody>
          <a:bodyPr>
            <a:noAutofit/>
          </a:bodyPr>
          <a:lstStyle/>
          <a:p>
            <a:pPr fontAlgn="base">
              <a:lnSpc>
                <a:spcPct val="100000"/>
              </a:lnSpc>
            </a:pPr>
            <a:r>
              <a:rPr lang="fr-FR" sz="1800" dirty="0"/>
              <a:t>On sait peu de choses sur la réelle intégration des stratégies qui favorisent l’activité physique.</a:t>
            </a:r>
          </a:p>
          <a:p>
            <a:pPr fontAlgn="base">
              <a:lnSpc>
                <a:spcPct val="100000"/>
              </a:lnSpc>
            </a:pPr>
            <a:r>
              <a:rPr lang="fr-FR" sz="1800" dirty="0"/>
              <a:t>Examiner la façon de promouvoir  plus efficacement une plus grande utilisation des programmes et des installations communautaires.</a:t>
            </a:r>
          </a:p>
          <a:p>
            <a:pPr fontAlgn="base">
              <a:lnSpc>
                <a:spcPct val="100000"/>
              </a:lnSpc>
            </a:pPr>
            <a:r>
              <a:rPr lang="fr-FR" sz="1800" dirty="0"/>
              <a:t>Des analyses économiques en matière de santé et une évaluation des politiques sont nécessaires pour mesurer l’impact de l'environnement bâti sur le développement de politiques et sur les projets de planification urbaine qui favorisent un mode de vie sain et actif.</a:t>
            </a:r>
            <a:endParaRPr lang="en-CA" sz="1800" dirty="0"/>
          </a:p>
        </p:txBody>
      </p:sp>
      <p:sp>
        <p:nvSpPr>
          <p:cNvPr id="21" name="Rounded Rectangle 18">
            <a:extLst>
              <a:ext uri="{FF2B5EF4-FFF2-40B4-BE49-F238E27FC236}">
                <a16:creationId xmlns:a16="http://schemas.microsoft.com/office/drawing/2014/main" id="{3527C2F3-3759-4679-82B3-DF6B5BA2C195}"/>
              </a:ext>
            </a:extLst>
          </p:cNvPr>
          <p:cNvSpPr/>
          <p:nvPr/>
        </p:nvSpPr>
        <p:spPr>
          <a:xfrm>
            <a:off x="6329679" y="1735461"/>
            <a:ext cx="557276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5">
            <a:extLst>
              <a:ext uri="{FF2B5EF4-FFF2-40B4-BE49-F238E27FC236}">
                <a16:creationId xmlns:a16="http://schemas.microsoft.com/office/drawing/2014/main" id="{B0116442-3B71-4130-98BF-21BD4A623193}"/>
              </a:ext>
            </a:extLst>
          </p:cNvPr>
          <p:cNvSpPr txBox="1">
            <a:spLocks/>
          </p:cNvSpPr>
          <p:nvPr/>
        </p:nvSpPr>
        <p:spPr>
          <a:xfrm>
            <a:off x="6504531" y="2115342"/>
            <a:ext cx="5358581" cy="2704748"/>
          </a:xfrm>
          <a:prstGeom prst="rect">
            <a:avLst/>
          </a:prstGeom>
        </p:spPr>
        <p:txBody>
          <a:bodyPr vert="horz" lIns="91440" tIns="45720" rIns="91440" bIns="45720" rtlCol="0">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fr-FR" sz="1800" dirty="0"/>
              <a:t>Les collectivités devraient consacrer une partie de leur programme d’immobilisations à la revitalisation des installations récréatives.</a:t>
            </a:r>
          </a:p>
          <a:p>
            <a:pPr fontAlgn="base">
              <a:lnSpc>
                <a:spcPct val="100000"/>
              </a:lnSpc>
            </a:pPr>
            <a:r>
              <a:rPr lang="fr-FR" sz="1800" dirty="0"/>
              <a:t>Tous les parents et les enfants devraient avoir accès à des programmes d'activité physique inclusifs après les heures de classe.</a:t>
            </a:r>
          </a:p>
          <a:p>
            <a:pPr fontAlgn="base">
              <a:lnSpc>
                <a:spcPct val="100000"/>
              </a:lnSpc>
            </a:pPr>
            <a:r>
              <a:rPr lang="fr-FR" sz="1800" dirty="0"/>
              <a:t>Les politiques ou les règlements municipaux qui restreignent l'activité physique ou le jeu en plein air des enfants et des jeunes devraient être revus.</a:t>
            </a:r>
          </a:p>
        </p:txBody>
      </p:sp>
      <p:sp>
        <p:nvSpPr>
          <p:cNvPr id="23" name="Rounded Rectangle 4">
            <a:extLst>
              <a:ext uri="{FF2B5EF4-FFF2-40B4-BE49-F238E27FC236}">
                <a16:creationId xmlns:a16="http://schemas.microsoft.com/office/drawing/2014/main" id="{5646ACE0-4C03-482F-BAC8-871B165BEB31}"/>
              </a:ext>
            </a:extLst>
          </p:cNvPr>
          <p:cNvSpPr/>
          <p:nvPr/>
        </p:nvSpPr>
        <p:spPr>
          <a:xfrm>
            <a:off x="6504531" y="155117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r>
              <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4" name="Rounded Rectangle 4">
            <a:extLst>
              <a:ext uri="{FF2B5EF4-FFF2-40B4-BE49-F238E27FC236}">
                <a16:creationId xmlns:a16="http://schemas.microsoft.com/office/drawing/2014/main" id="{35213375-E6BE-4B5A-9221-D6116C26CD7D}"/>
              </a:ext>
            </a:extLst>
          </p:cNvPr>
          <p:cNvSpPr/>
          <p:nvPr/>
        </p:nvSpPr>
        <p:spPr>
          <a:xfrm>
            <a:off x="698091" y="155750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4803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all&#10;&#10;Description automatically generated">
            <a:extLst>
              <a:ext uri="{FF2B5EF4-FFF2-40B4-BE49-F238E27FC236}">
                <a16:creationId xmlns:a16="http://schemas.microsoft.com/office/drawing/2014/main" id="{F629F7FC-699B-4050-991D-E6D007FF3B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397" r="19436"/>
          <a:stretch/>
        </p:blipFill>
        <p:spPr>
          <a:xfrm>
            <a:off x="7841769" y="1634288"/>
            <a:ext cx="4065057" cy="4290271"/>
          </a:xfrm>
          <a:prstGeom prst="roundRect">
            <a:avLst>
              <a:gd name="adj" fmla="val 36274"/>
            </a:avLst>
          </a:prstGeom>
          <a:solidFill>
            <a:srgbClr val="FFFFFF">
              <a:shade val="85000"/>
            </a:srgbClr>
          </a:solidFill>
          <a:ln w="38100">
            <a:solidFill>
              <a:srgbClr val="50287D"/>
            </a:solidFill>
          </a:ln>
          <a:effectLst/>
        </p:spPr>
      </p:pic>
      <p:sp>
        <p:nvSpPr>
          <p:cNvPr id="12" name="Title 16">
            <a:extLst>
              <a:ext uri="{FF2B5EF4-FFF2-40B4-BE49-F238E27FC236}">
                <a16:creationId xmlns:a16="http://schemas.microsoft.com/office/drawing/2014/main" id="{CA53B76C-77C1-4724-B70B-267A20D298B8}"/>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a:solidFill>
                  <a:srgbClr val="50287D"/>
                </a:solidFill>
                <a:effectLst/>
              </a:rPr>
              <a:t>Les Notes</a:t>
            </a:r>
          </a:p>
        </p:txBody>
      </p:sp>
      <p:cxnSp>
        <p:nvCxnSpPr>
          <p:cNvPr id="13" name="Straight Connector 12">
            <a:extLst>
              <a:ext uri="{FF2B5EF4-FFF2-40B4-BE49-F238E27FC236}">
                <a16:creationId xmlns:a16="http://schemas.microsoft.com/office/drawing/2014/main" id="{F71E40AE-505C-4A6B-B7A3-125C1ED0E004}"/>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8A374271-BDAA-4502-8CE6-9A9C4FA7B187}"/>
              </a:ext>
            </a:extLst>
          </p:cNvPr>
          <p:cNvSpPr txBox="1">
            <a:spLocks/>
          </p:cNvSpPr>
          <p:nvPr/>
        </p:nvSpPr>
        <p:spPr>
          <a:xfrm>
            <a:off x="563716" y="3785317"/>
            <a:ext cx="7203768"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4000" dirty="0" err="1">
                <a:solidFill>
                  <a:srgbClr val="50287D"/>
                </a:solidFill>
              </a:rPr>
              <a:t>Stratégie</a:t>
            </a:r>
            <a:r>
              <a:rPr lang="en-CA" sz="4000" dirty="0">
                <a:solidFill>
                  <a:srgbClr val="50287D"/>
                </a:solidFill>
              </a:rPr>
              <a:t> et </a:t>
            </a:r>
            <a:r>
              <a:rPr lang="en-CA" sz="4000" dirty="0" err="1">
                <a:solidFill>
                  <a:srgbClr val="50287D"/>
                </a:solidFill>
              </a:rPr>
              <a:t>investissement</a:t>
            </a:r>
            <a:r>
              <a:rPr lang="en-CA" sz="4000" dirty="0">
                <a:solidFill>
                  <a:srgbClr val="50287D"/>
                </a:solidFill>
              </a:rPr>
              <a:t> </a:t>
            </a:r>
          </a:p>
        </p:txBody>
      </p:sp>
    </p:spTree>
    <p:extLst>
      <p:ext uri="{BB962C8B-B14F-4D97-AF65-F5344CB8AC3E}">
        <p14:creationId xmlns:p14="http://schemas.microsoft.com/office/powerpoint/2010/main" val="4285696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545EBBC1-5592-417C-93DC-B6C3746D72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382" t="10940" r="16630" b="21780"/>
          <a:stretch/>
        </p:blipFill>
        <p:spPr>
          <a:xfrm>
            <a:off x="628649" y="1629239"/>
            <a:ext cx="3275391" cy="33909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47</a:t>
            </a:fld>
            <a:endParaRPr lang="en-US" dirty="0"/>
          </a:p>
        </p:txBody>
      </p:sp>
      <p:sp>
        <p:nvSpPr>
          <p:cNvPr id="10" name="Title 16">
            <a:extLst>
              <a:ext uri="{FF2B5EF4-FFF2-40B4-BE49-F238E27FC236}">
                <a16:creationId xmlns:a16="http://schemas.microsoft.com/office/drawing/2014/main" id="{BE976DE0-F3B2-4EBC-993C-4D8909A87386}"/>
              </a:ext>
            </a:extLst>
          </p:cNvPr>
          <p:cNvSpPr>
            <a:spLocks noGrp="1"/>
          </p:cNvSpPr>
          <p:nvPr>
            <p:ph type="title"/>
          </p:nvPr>
        </p:nvSpPr>
        <p:spPr>
          <a:xfrm>
            <a:off x="523240" y="234975"/>
            <a:ext cx="10515600" cy="1322530"/>
          </a:xfrm>
        </p:spPr>
        <p:txBody>
          <a:bodyPr/>
          <a:lstStyle/>
          <a:p>
            <a:r>
              <a:rPr lang="en-US" dirty="0" err="1"/>
              <a:t>Gouvernements</a:t>
            </a:r>
            <a:endParaRPr lang="en-US" dirty="0"/>
          </a:p>
        </p:txBody>
      </p:sp>
      <p:sp>
        <p:nvSpPr>
          <p:cNvPr id="11" name="Content Placeholder 5">
            <a:extLst>
              <a:ext uri="{FF2B5EF4-FFF2-40B4-BE49-F238E27FC236}">
                <a16:creationId xmlns:a16="http://schemas.microsoft.com/office/drawing/2014/main" id="{2DD356A1-0F58-4E42-A26E-A8D158DEBCB2}"/>
              </a:ext>
            </a:extLst>
          </p:cNvPr>
          <p:cNvSpPr>
            <a:spLocks noGrp="1"/>
          </p:cNvSpPr>
          <p:nvPr>
            <p:ph sz="quarter" idx="15"/>
          </p:nvPr>
        </p:nvSpPr>
        <p:spPr>
          <a:xfrm>
            <a:off x="3983684" y="1642765"/>
            <a:ext cx="7918756" cy="3920299"/>
          </a:xfrm>
        </p:spPr>
        <p:txBody>
          <a:bodyPr>
            <a:noAutofit/>
          </a:bodyPr>
          <a:lstStyle/>
          <a:p>
            <a:pPr fontAlgn="base">
              <a:lnSpc>
                <a:spcPct val="100000"/>
              </a:lnSpc>
            </a:pPr>
            <a:r>
              <a:rPr lang="fr-FR" sz="1800" dirty="0"/>
              <a:t>5 millions $ par année pendant 5 années consécutives (total de 25 millions $) à ParticipACTION.</a:t>
            </a:r>
            <a:r>
              <a:rPr lang="fr-FR" sz="1800" baseline="30000" dirty="0"/>
              <a:t>285</a:t>
            </a:r>
            <a:r>
              <a:rPr lang="fr-FR" sz="1800" dirty="0"/>
              <a:t> </a:t>
            </a:r>
          </a:p>
          <a:p>
            <a:pPr fontAlgn="base">
              <a:lnSpc>
                <a:spcPct val="100000"/>
              </a:lnSpc>
            </a:pPr>
            <a:r>
              <a:rPr lang="fr-FR" sz="1800" dirty="0"/>
              <a:t>30 millions $ sur une période de 3 ans pour promouvoir la participation sportive des femmes et des jeunes filles.</a:t>
            </a:r>
            <a:r>
              <a:rPr lang="fr-FR" sz="1800" baseline="30000" dirty="0"/>
              <a:t>285</a:t>
            </a:r>
            <a:endParaRPr lang="fr-FR" sz="1800" dirty="0"/>
          </a:p>
          <a:p>
            <a:pPr fontAlgn="base">
              <a:lnSpc>
                <a:spcPct val="100000"/>
              </a:lnSpc>
            </a:pPr>
            <a:r>
              <a:rPr lang="fr-FR" sz="1800" dirty="0"/>
              <a:t>47,5 millions $ sur une période de 5 ans ainsi que 9,5 millions $ par année pour accroître la pratique du sport comme instrument de développement social dans plus de 300 communautés autochtones.</a:t>
            </a:r>
            <a:r>
              <a:rPr lang="fr-FR" sz="1800" baseline="30000" dirty="0"/>
              <a:t>301</a:t>
            </a:r>
            <a:endParaRPr lang="fr-FR" sz="1800" dirty="0"/>
          </a:p>
          <a:p>
            <a:pPr fontAlgn="base">
              <a:lnSpc>
                <a:spcPct val="100000"/>
              </a:lnSpc>
            </a:pPr>
            <a:r>
              <a:rPr lang="fr-FR" sz="1800" dirty="0"/>
              <a:t>Près de 70 % des gouvernements fédéral, provinciaux et territoriaux indiquent que les fonds investis dans les programmes d’activité physique sont demeurés les mêmes au cours des derniers exercices financiers (ParticipACTION 2019).</a:t>
            </a:r>
          </a:p>
          <a:p>
            <a:pPr fontAlgn="base">
              <a:lnSpc>
                <a:spcPct val="100000"/>
              </a:lnSpc>
            </a:pPr>
            <a:r>
              <a:rPr lang="fr-FR" sz="1800" dirty="0"/>
              <a:t>Plus de 90 % des gouvernements fédéral, provinciaux et territoriaux ont déclaré modifier ou adapter leurs politiques et programmes respectifs d'activité physique afin qu’ils soient mieux harmonisés avec la Vision commune (ParticipACTION 2019).</a:t>
            </a:r>
            <a:endParaRPr lang="en-CA" sz="1800" dirty="0"/>
          </a:p>
        </p:txBody>
      </p:sp>
    </p:spTree>
    <p:extLst>
      <p:ext uri="{BB962C8B-B14F-4D97-AF65-F5344CB8AC3E}">
        <p14:creationId xmlns:p14="http://schemas.microsoft.com/office/powerpoint/2010/main" val="1616763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67676DE-BA54-4CAD-BFD2-738C265DC0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382" t="10940" r="16630" b="21780"/>
          <a:stretch/>
        </p:blipFill>
        <p:spPr>
          <a:xfrm>
            <a:off x="10931806" y="-27517"/>
            <a:ext cx="107798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48</a:t>
            </a:fld>
            <a:endParaRPr lang="en-US" dirty="0"/>
          </a:p>
        </p:txBody>
      </p:sp>
      <p:sp>
        <p:nvSpPr>
          <p:cNvPr id="8" name="Rounded Rectangle 18">
            <a:extLst>
              <a:ext uri="{FF2B5EF4-FFF2-40B4-BE49-F238E27FC236}">
                <a16:creationId xmlns:a16="http://schemas.microsoft.com/office/drawing/2014/main" id="{16217A0A-6E6F-4397-B26D-5AD2202C49B5}"/>
              </a:ext>
            </a:extLst>
          </p:cNvPr>
          <p:cNvSpPr/>
          <p:nvPr/>
        </p:nvSpPr>
        <p:spPr>
          <a:xfrm>
            <a:off x="523239" y="1735461"/>
            <a:ext cx="9439911"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1002638-D8D1-479F-AA2C-E6404A57E881}"/>
              </a:ext>
            </a:extLst>
          </p:cNvPr>
          <p:cNvSpPr>
            <a:spLocks noGrp="1"/>
          </p:cNvSpPr>
          <p:nvPr>
            <p:ph sz="quarter" idx="15"/>
          </p:nvPr>
        </p:nvSpPr>
        <p:spPr>
          <a:xfrm>
            <a:off x="698090" y="2115342"/>
            <a:ext cx="8693559" cy="2704748"/>
          </a:xfrm>
        </p:spPr>
        <p:txBody>
          <a:bodyPr>
            <a:noAutofit/>
          </a:bodyPr>
          <a:lstStyle/>
          <a:p>
            <a:pPr fontAlgn="base">
              <a:lnSpc>
                <a:spcPct val="100000"/>
              </a:lnSpc>
            </a:pPr>
            <a:r>
              <a:rPr lang="fr-FR" sz="1800" dirty="0"/>
              <a:t>Mieux comprendre les besoins en matière de ressources financières, de ressources humaines ainsi que de ressources pour les programmes afin d’inverser les tendances en matière d'activité physique et de comportement sédentaire chez les enfants et les jeunes canadiens.</a:t>
            </a:r>
          </a:p>
          <a:p>
            <a:pPr fontAlgn="base">
              <a:lnSpc>
                <a:spcPct val="100000"/>
              </a:lnSpc>
            </a:pPr>
            <a:r>
              <a:rPr lang="fr-FR" sz="1800" dirty="0"/>
              <a:t>Il est nécessaire de mettre en place des outils et des indicateurs communs pour mesurer tous les types de mouvements sur le plan national et dans chaque province et territoire. </a:t>
            </a:r>
          </a:p>
          <a:p>
            <a:pPr fontAlgn="base">
              <a:lnSpc>
                <a:spcPct val="100000"/>
              </a:lnSpc>
            </a:pPr>
            <a:r>
              <a:rPr lang="fr-FR" sz="1800" dirty="0"/>
              <a:t>Les expériences en milieu naturel devraient être évaluées, les conclusions et les effets documentés et l’impact partagé. </a:t>
            </a:r>
          </a:p>
          <a:p>
            <a:pPr fontAlgn="base">
              <a:lnSpc>
                <a:spcPct val="100000"/>
              </a:lnSpc>
            </a:pPr>
            <a:r>
              <a:rPr lang="fr-FR" sz="1800" dirty="0"/>
              <a:t>Il faut plus d’information sur la part relative des engagements financiers des gouvernements qui subventionnent le coût de la participation des enfants et des jeunes à des programmes organisés de sports et de loisirs.</a:t>
            </a:r>
          </a:p>
          <a:p>
            <a:pPr marL="0" indent="0">
              <a:lnSpc>
                <a:spcPct val="100000"/>
              </a:lnSpc>
              <a:buNone/>
            </a:pPr>
            <a:endParaRPr lang="en-CA" sz="1800" dirty="0"/>
          </a:p>
        </p:txBody>
      </p:sp>
      <p:sp>
        <p:nvSpPr>
          <p:cNvPr id="13" name="Rounded Rectangle 4">
            <a:extLst>
              <a:ext uri="{FF2B5EF4-FFF2-40B4-BE49-F238E27FC236}">
                <a16:creationId xmlns:a16="http://schemas.microsoft.com/office/drawing/2014/main" id="{0885DF64-C82D-4AB0-A834-BEAF5798466F}"/>
              </a:ext>
            </a:extLst>
          </p:cNvPr>
          <p:cNvSpPr/>
          <p:nvPr/>
        </p:nvSpPr>
        <p:spPr>
          <a:xfrm>
            <a:off x="698091" y="1557505"/>
            <a:ext cx="3852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50287D"/>
                </a:solidFill>
                <a:latin typeface="Open Sans" panose="020B0606030504020204" pitchFamily="34" charset="0"/>
                <a:ea typeface="Open Sans" panose="020B0606030504020204" pitchFamily="34" charset="0"/>
                <a:cs typeface="Open Sans" panose="020B0606030504020204" pitchFamily="34" charset="0"/>
              </a:rPr>
              <a:t>Lacunes sur le plan de la recherche</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16">
            <a:extLst>
              <a:ext uri="{FF2B5EF4-FFF2-40B4-BE49-F238E27FC236}">
                <a16:creationId xmlns:a16="http://schemas.microsoft.com/office/drawing/2014/main" id="{4EE360FE-8DAB-4B1B-BDA0-53DC9FB54ED3}"/>
              </a:ext>
            </a:extLst>
          </p:cNvPr>
          <p:cNvSpPr>
            <a:spLocks noGrp="1"/>
          </p:cNvSpPr>
          <p:nvPr>
            <p:ph type="title"/>
          </p:nvPr>
        </p:nvSpPr>
        <p:spPr>
          <a:xfrm>
            <a:off x="523240" y="234975"/>
            <a:ext cx="10515600" cy="1322530"/>
          </a:xfrm>
        </p:spPr>
        <p:txBody>
          <a:bodyPr/>
          <a:lstStyle/>
          <a:p>
            <a:r>
              <a:rPr lang="en-US" dirty="0" err="1"/>
              <a:t>Gouvernements</a:t>
            </a:r>
            <a:endParaRPr lang="en-US" dirty="0"/>
          </a:p>
        </p:txBody>
      </p:sp>
    </p:spTree>
    <p:extLst>
      <p:ext uri="{BB962C8B-B14F-4D97-AF65-F5344CB8AC3E}">
        <p14:creationId xmlns:p14="http://schemas.microsoft.com/office/powerpoint/2010/main" val="1873471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67676DE-BA54-4CAD-BFD2-738C265DC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382" t="10940" r="16630" b="21780"/>
          <a:stretch/>
        </p:blipFill>
        <p:spPr>
          <a:xfrm>
            <a:off x="10931806" y="-27517"/>
            <a:ext cx="1077984" cy="1116000"/>
          </a:xfrm>
          <a:prstGeom prst="rect">
            <a:avLst/>
          </a:prstGeom>
        </p:spPr>
      </p:pic>
      <p:sp>
        <p:nvSpPr>
          <p:cNvPr id="3" name="Slide Number Placeholder 2"/>
          <p:cNvSpPr>
            <a:spLocks noGrp="1"/>
          </p:cNvSpPr>
          <p:nvPr>
            <p:ph type="sldNum" sz="quarter" idx="12"/>
          </p:nvPr>
        </p:nvSpPr>
        <p:spPr/>
        <p:txBody>
          <a:bodyPr/>
          <a:lstStyle/>
          <a:p>
            <a:fld id="{2E2CF112-784E-8D47-AFCF-3A8375DC2646}" type="slidenum">
              <a:rPr lang="en-US" smtClean="0"/>
              <a:pPr/>
              <a:t>49</a:t>
            </a:fld>
            <a:endParaRPr lang="en-US" dirty="0"/>
          </a:p>
        </p:txBody>
      </p:sp>
      <p:sp>
        <p:nvSpPr>
          <p:cNvPr id="14" name="Rounded Rectangle 18">
            <a:extLst>
              <a:ext uri="{FF2B5EF4-FFF2-40B4-BE49-F238E27FC236}">
                <a16:creationId xmlns:a16="http://schemas.microsoft.com/office/drawing/2014/main" id="{9E9CA854-9EE9-4AF2-8AC6-287219A3DE90}"/>
              </a:ext>
            </a:extLst>
          </p:cNvPr>
          <p:cNvSpPr/>
          <p:nvPr/>
        </p:nvSpPr>
        <p:spPr>
          <a:xfrm>
            <a:off x="523240" y="1754527"/>
            <a:ext cx="10408566" cy="4045907"/>
          </a:xfrm>
          <a:prstGeom prst="roundRect">
            <a:avLst>
              <a:gd name="adj" fmla="val 260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5">
            <a:extLst>
              <a:ext uri="{FF2B5EF4-FFF2-40B4-BE49-F238E27FC236}">
                <a16:creationId xmlns:a16="http://schemas.microsoft.com/office/drawing/2014/main" id="{CF7888CA-A700-4B84-94FC-4B06C8A2027F}"/>
              </a:ext>
            </a:extLst>
          </p:cNvPr>
          <p:cNvSpPr>
            <a:spLocks noGrp="1"/>
          </p:cNvSpPr>
          <p:nvPr>
            <p:ph sz="quarter" idx="15"/>
          </p:nvPr>
        </p:nvSpPr>
        <p:spPr>
          <a:xfrm>
            <a:off x="698091" y="2115342"/>
            <a:ext cx="9922284" cy="2704748"/>
          </a:xfrm>
        </p:spPr>
        <p:txBody>
          <a:bodyPr>
            <a:noAutofit/>
          </a:bodyPr>
          <a:lstStyle/>
          <a:p>
            <a:pPr fontAlgn="base">
              <a:lnSpc>
                <a:spcPct val="100000"/>
              </a:lnSpc>
            </a:pPr>
            <a:r>
              <a:rPr lang="fr-FR" sz="1800" dirty="0"/>
              <a:t>Améliorer la collaboration et l'harmonisation entre les gouvernements fédéral, provinciaux, territoriaux et locaux. </a:t>
            </a:r>
          </a:p>
          <a:p>
            <a:pPr fontAlgn="base">
              <a:lnSpc>
                <a:spcPct val="100000"/>
              </a:lnSpc>
            </a:pPr>
            <a:r>
              <a:rPr lang="fr-FR" sz="1800" dirty="0"/>
              <a:t>Impliquer directement les enfants et les jeunes dans les efforts des différents paliers pour concevoir, créer, développer, mettre en œuvre et évaluer les politiques, programmes et services.</a:t>
            </a:r>
          </a:p>
          <a:p>
            <a:pPr fontAlgn="base">
              <a:lnSpc>
                <a:spcPct val="100000"/>
              </a:lnSpc>
            </a:pPr>
            <a:r>
              <a:rPr lang="fr-FR" sz="1800" dirty="0"/>
              <a:t>Assurer le développement du leadership, de la formation et du renforcement des capacités pour les personnes vivant dans des collectivités rurales ou éloignées.</a:t>
            </a:r>
          </a:p>
          <a:p>
            <a:pPr fontAlgn="base">
              <a:lnSpc>
                <a:spcPct val="100000"/>
              </a:lnSpc>
            </a:pPr>
            <a:r>
              <a:rPr lang="fr-FR" sz="1800" dirty="0"/>
              <a:t>Travailler en collaboration avec d'autres organisations nationales et internationales pour continuer de mieux évaluer l'investissement requis pour accroître l'activité physique au pays.</a:t>
            </a:r>
          </a:p>
          <a:p>
            <a:pPr fontAlgn="base">
              <a:lnSpc>
                <a:spcPct val="100000"/>
              </a:lnSpc>
            </a:pPr>
            <a:r>
              <a:rPr lang="fr-FR" sz="1800" dirty="0"/>
              <a:t>Les gouvernements de tous les paliers devraient agir en fonction des personnes qui sont les plus exposées au risque d'inactivité, en soutenant des politiques qui éliminent les disparités qui ont un impact sur les niveaux d'activité physique.</a:t>
            </a:r>
          </a:p>
        </p:txBody>
      </p:sp>
      <p:sp>
        <p:nvSpPr>
          <p:cNvPr id="16" name="Rounded Rectangle 4">
            <a:extLst>
              <a:ext uri="{FF2B5EF4-FFF2-40B4-BE49-F238E27FC236}">
                <a16:creationId xmlns:a16="http://schemas.microsoft.com/office/drawing/2014/main" id="{EC8045A8-A57D-40B4-87E5-DC8D1C7F4ECD}"/>
              </a:ext>
            </a:extLst>
          </p:cNvPr>
          <p:cNvSpPr/>
          <p:nvPr/>
        </p:nvSpPr>
        <p:spPr>
          <a:xfrm>
            <a:off x="698091" y="1551175"/>
            <a:ext cx="2520000" cy="3862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50287D"/>
                </a:solidFill>
                <a:latin typeface="Open Sans" panose="020B0606030504020204" pitchFamily="34" charset="0"/>
                <a:ea typeface="Open Sans" panose="020B0606030504020204" pitchFamily="34" charset="0"/>
                <a:cs typeface="Open Sans" panose="020B0606030504020204" pitchFamily="34" charset="0"/>
              </a:rPr>
              <a:t>Recommandations</a:t>
            </a:r>
            <a:endParaRPr lang="en-US" sz="1600" b="1" dirty="0">
              <a:solidFill>
                <a:srgbClr val="5028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6">
            <a:extLst>
              <a:ext uri="{FF2B5EF4-FFF2-40B4-BE49-F238E27FC236}">
                <a16:creationId xmlns:a16="http://schemas.microsoft.com/office/drawing/2014/main" id="{BEC51B92-789F-44BC-8955-AA1051429A2D}"/>
              </a:ext>
            </a:extLst>
          </p:cNvPr>
          <p:cNvSpPr>
            <a:spLocks noGrp="1"/>
          </p:cNvSpPr>
          <p:nvPr>
            <p:ph type="title"/>
          </p:nvPr>
        </p:nvSpPr>
        <p:spPr>
          <a:xfrm>
            <a:off x="523240" y="234975"/>
            <a:ext cx="10515600" cy="1322530"/>
          </a:xfrm>
        </p:spPr>
        <p:txBody>
          <a:bodyPr/>
          <a:lstStyle/>
          <a:p>
            <a:r>
              <a:rPr lang="en-US" dirty="0" err="1"/>
              <a:t>Gouvernements</a:t>
            </a:r>
            <a:endParaRPr lang="en-US" dirty="0"/>
          </a:p>
        </p:txBody>
      </p:sp>
    </p:spTree>
    <p:extLst>
      <p:ext uri="{BB962C8B-B14F-4D97-AF65-F5344CB8AC3E}">
        <p14:creationId xmlns:p14="http://schemas.microsoft.com/office/powerpoint/2010/main" val="424147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E2CF112-784E-8D47-AFCF-3A8375DC2646}" type="slidenum">
              <a:rPr lang="en-US" smtClean="0"/>
              <a:pPr/>
              <a:t>5</a:t>
            </a:fld>
            <a:endParaRPr lang="en-US" dirty="0"/>
          </a:p>
        </p:txBody>
      </p:sp>
      <p:sp>
        <p:nvSpPr>
          <p:cNvPr id="10" name="Title 16">
            <a:extLst>
              <a:ext uri="{FF2B5EF4-FFF2-40B4-BE49-F238E27FC236}">
                <a16:creationId xmlns:a16="http://schemas.microsoft.com/office/drawing/2014/main" id="{4C78983C-EA4E-43C3-9A0E-5C6753354652}"/>
              </a:ext>
            </a:extLst>
          </p:cNvPr>
          <p:cNvSpPr>
            <a:spLocks noGrp="1"/>
          </p:cNvSpPr>
          <p:nvPr>
            <p:ph type="title"/>
          </p:nvPr>
        </p:nvSpPr>
        <p:spPr>
          <a:xfrm>
            <a:off x="523240" y="702899"/>
            <a:ext cx="10947400" cy="1322530"/>
          </a:xfrm>
        </p:spPr>
        <p:txBody>
          <a:bodyPr>
            <a:noAutofit/>
          </a:bodyPr>
          <a:lstStyle/>
          <a:p>
            <a:r>
              <a:rPr lang="fr-FR" dirty="0"/>
              <a:t>Que faire pour amener les enfants canadiens à bouger plus?</a:t>
            </a:r>
            <a:endParaRPr lang="en-US" dirty="0"/>
          </a:p>
        </p:txBody>
      </p:sp>
      <p:sp>
        <p:nvSpPr>
          <p:cNvPr id="11" name="Content Placeholder 17">
            <a:extLst>
              <a:ext uri="{FF2B5EF4-FFF2-40B4-BE49-F238E27FC236}">
                <a16:creationId xmlns:a16="http://schemas.microsoft.com/office/drawing/2014/main" id="{FEBC40A1-0703-4042-B0B4-5585E2A7B9DD}"/>
              </a:ext>
            </a:extLst>
          </p:cNvPr>
          <p:cNvSpPr>
            <a:spLocks noGrp="1"/>
          </p:cNvSpPr>
          <p:nvPr>
            <p:ph sz="quarter" idx="15"/>
          </p:nvPr>
        </p:nvSpPr>
        <p:spPr>
          <a:xfrm>
            <a:off x="523240" y="2609985"/>
            <a:ext cx="7687310" cy="3545116"/>
          </a:xfrm>
        </p:spPr>
        <p:txBody>
          <a:bodyPr>
            <a:noAutofit/>
          </a:bodyPr>
          <a:lstStyle/>
          <a:p>
            <a:pPr marL="0" indent="0">
              <a:lnSpc>
                <a:spcPct val="100000"/>
              </a:lnSpc>
              <a:buNone/>
            </a:pPr>
            <a:r>
              <a:rPr lang="fr-FR" b="1" dirty="0"/>
              <a:t>Les familles </a:t>
            </a:r>
            <a:r>
              <a:rPr lang="fr-FR" dirty="0"/>
              <a:t>peuvent faire en sorte que les enfants et les jeunes atteignent les recommandations en matière d’activité physique, de comportement sédentaire et de sommeil. Comment? En facilitant et en encourageant ces comportements, en étant des modèles, en établissant des attentes et en adoptant des comportements sains avec eux; l’influence de la famille ne fait pas de doute. Pour les soutenir dans leur cheminement, les familles peuvent compter sur d’autres sources importantes d’influence, dont les garderies, les écoles, les établissements de soins de santé, les communautés et les gouvernements.</a:t>
            </a:r>
            <a:endParaRPr lang="en-US" dirty="0"/>
          </a:p>
        </p:txBody>
      </p:sp>
      <p:pic>
        <p:nvPicPr>
          <p:cNvPr id="12" name="Picture 11" descr="A group of people standing on top of a grass covered field&#10;&#10;Description automatically generated">
            <a:extLst>
              <a:ext uri="{FF2B5EF4-FFF2-40B4-BE49-F238E27FC236}">
                <a16:creationId xmlns:a16="http://schemas.microsoft.com/office/drawing/2014/main" id="{71B69893-07F5-4D5A-8860-317BAE7905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2290" y="2821371"/>
            <a:ext cx="3705399" cy="2637437"/>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3283414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EE0CD8D5-8413-46CC-A6E6-F077CB297B9A}"/>
              </a:ext>
            </a:extLst>
          </p:cNvPr>
          <p:cNvSpPr>
            <a:spLocks noGrp="1"/>
          </p:cNvSpPr>
          <p:nvPr>
            <p:ph type="ctrTitle"/>
          </p:nvPr>
        </p:nvSpPr>
        <p:spPr>
          <a:xfrm>
            <a:off x="716116" y="1723748"/>
            <a:ext cx="9144000" cy="2001426"/>
          </a:xfrm>
        </p:spPr>
        <p:txBody>
          <a:bodyPr>
            <a:noAutofit/>
          </a:bodyPr>
          <a:lstStyle/>
          <a:p>
            <a:pPr>
              <a:lnSpc>
                <a:spcPct val="80000"/>
              </a:lnSpc>
            </a:pPr>
            <a:r>
              <a:rPr lang="en-US" sz="7200" dirty="0" err="1">
                <a:effectLst/>
              </a:rPr>
              <a:t>En</a:t>
            </a:r>
            <a:r>
              <a:rPr lang="en-US" sz="7200" dirty="0">
                <a:effectLst/>
              </a:rPr>
              <a:t> </a:t>
            </a:r>
            <a:r>
              <a:rPr lang="en-US" sz="7200" dirty="0" err="1">
                <a:effectLst/>
              </a:rPr>
              <a:t>clôture</a:t>
            </a:r>
            <a:endParaRPr lang="en-US" sz="7200" dirty="0">
              <a:effectLst/>
            </a:endParaRPr>
          </a:p>
        </p:txBody>
      </p:sp>
      <p:cxnSp>
        <p:nvCxnSpPr>
          <p:cNvPr id="10" name="Straight Connector 9">
            <a:extLst>
              <a:ext uri="{FF2B5EF4-FFF2-40B4-BE49-F238E27FC236}">
                <a16:creationId xmlns:a16="http://schemas.microsoft.com/office/drawing/2014/main" id="{93DC15C8-97FA-48A5-867F-EC42C8EC0575}"/>
              </a:ext>
            </a:extLst>
          </p:cNvPr>
          <p:cNvCxnSpPr/>
          <p:nvPr/>
        </p:nvCxnSpPr>
        <p:spPr>
          <a:xfrm>
            <a:off x="828039" y="37786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pic>
        <p:nvPicPr>
          <p:cNvPr id="11" name="Picture 10" descr="A person wearing a helmet&#10;&#10;Description automatically generated">
            <a:extLst>
              <a:ext uri="{FF2B5EF4-FFF2-40B4-BE49-F238E27FC236}">
                <a16:creationId xmlns:a16="http://schemas.microsoft.com/office/drawing/2014/main" id="{3D245574-6565-410A-B484-7551E57178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514"/>
          <a:stretch/>
        </p:blipFill>
        <p:spPr>
          <a:xfrm>
            <a:off x="7245021" y="2013462"/>
            <a:ext cx="4646578" cy="3423424"/>
          </a:xfrm>
          <a:prstGeom prst="roundRect">
            <a:avLst>
              <a:gd name="adj" fmla="val 3627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3560235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383C748-6EB0-412D-AB45-4650228A1A46}"/>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51</a:t>
            </a:fld>
            <a:endParaRPr lang="en-US" dirty="0"/>
          </a:p>
        </p:txBody>
      </p:sp>
      <p:sp>
        <p:nvSpPr>
          <p:cNvPr id="13" name="Content Placeholder 5">
            <a:extLst>
              <a:ext uri="{FF2B5EF4-FFF2-40B4-BE49-F238E27FC236}">
                <a16:creationId xmlns:a16="http://schemas.microsoft.com/office/drawing/2014/main" id="{0E5BBD27-3091-455A-9DFF-567F3BB5ACC5}"/>
              </a:ext>
            </a:extLst>
          </p:cNvPr>
          <p:cNvSpPr>
            <a:spLocks noGrp="1"/>
          </p:cNvSpPr>
          <p:nvPr>
            <p:ph sz="quarter" idx="15"/>
          </p:nvPr>
        </p:nvSpPr>
        <p:spPr>
          <a:xfrm>
            <a:off x="523240" y="2267935"/>
            <a:ext cx="6945435" cy="3189889"/>
          </a:xfrm>
        </p:spPr>
        <p:txBody>
          <a:bodyPr>
            <a:noAutofit/>
          </a:bodyPr>
          <a:lstStyle/>
          <a:p>
            <a:pPr fontAlgn="base">
              <a:lnSpc>
                <a:spcPct val="100000"/>
              </a:lnSpc>
            </a:pPr>
            <a:r>
              <a:rPr lang="fr-FR" dirty="0"/>
              <a:t>Faits saillants du Bulletin 2020 de ParticipACTION</a:t>
            </a:r>
          </a:p>
          <a:p>
            <a:pPr fontAlgn="base">
              <a:lnSpc>
                <a:spcPct val="100000"/>
              </a:lnSpc>
            </a:pPr>
            <a:r>
              <a:rPr lang="fr-FR" dirty="0"/>
              <a:t>Édition 2020 du Bulletin de ParticipACTION</a:t>
            </a:r>
          </a:p>
          <a:p>
            <a:pPr fontAlgn="base">
              <a:lnSpc>
                <a:spcPct val="100000"/>
              </a:lnSpc>
            </a:pPr>
            <a:r>
              <a:rPr lang="fr-FR" dirty="0"/>
              <a:t>Déclaration de consensus sur le rôle de la famille dans l’activité physique, les comportements sédentaires et le sommeil des enfants et des jeunes</a:t>
            </a:r>
          </a:p>
          <a:p>
            <a:pPr fontAlgn="base">
              <a:lnSpc>
                <a:spcPct val="100000"/>
              </a:lnSpc>
            </a:pPr>
            <a:r>
              <a:rPr lang="fr-FR" dirty="0"/>
              <a:t>Les Bulletins précédents</a:t>
            </a:r>
          </a:p>
          <a:p>
            <a:pPr fontAlgn="base">
              <a:lnSpc>
                <a:spcPct val="100000"/>
              </a:lnSpc>
            </a:pPr>
            <a:r>
              <a:rPr lang="fr-FR" dirty="0"/>
              <a:t>La présentation PowerPoint</a:t>
            </a:r>
          </a:p>
          <a:p>
            <a:pPr fontAlgn="base">
              <a:lnSpc>
                <a:spcPct val="100000"/>
              </a:lnSpc>
            </a:pPr>
            <a:r>
              <a:rPr lang="fr-FR" dirty="0"/>
              <a:t>Le matériel média</a:t>
            </a:r>
          </a:p>
          <a:p>
            <a:pPr fontAlgn="base">
              <a:lnSpc>
                <a:spcPct val="100000"/>
              </a:lnSpc>
            </a:pPr>
            <a:r>
              <a:rPr lang="fr-FR" dirty="0"/>
              <a:t>Le trousse de communication</a:t>
            </a:r>
          </a:p>
          <a:p>
            <a:pPr fontAlgn="base">
              <a:lnSpc>
                <a:spcPct val="100000"/>
              </a:lnSpc>
            </a:pPr>
            <a:r>
              <a:rPr lang="fr-FR" dirty="0"/>
              <a:t>Infographies</a:t>
            </a:r>
          </a:p>
          <a:p>
            <a:pPr fontAlgn="base">
              <a:lnSpc>
                <a:spcPct val="100000"/>
              </a:lnSpc>
            </a:pPr>
            <a:endParaRPr lang="en-CA" dirty="0"/>
          </a:p>
        </p:txBody>
      </p:sp>
      <p:sp>
        <p:nvSpPr>
          <p:cNvPr id="14" name="Title 16">
            <a:extLst>
              <a:ext uri="{FF2B5EF4-FFF2-40B4-BE49-F238E27FC236}">
                <a16:creationId xmlns:a16="http://schemas.microsoft.com/office/drawing/2014/main" id="{BE7B9A1D-8FCD-422F-A5A1-7EA2A7AD610D}"/>
              </a:ext>
            </a:extLst>
          </p:cNvPr>
          <p:cNvSpPr>
            <a:spLocks noGrp="1"/>
          </p:cNvSpPr>
          <p:nvPr>
            <p:ph type="title"/>
          </p:nvPr>
        </p:nvSpPr>
        <p:spPr>
          <a:xfrm>
            <a:off x="523240" y="501412"/>
            <a:ext cx="10947400" cy="1322530"/>
          </a:xfrm>
        </p:spPr>
        <p:txBody>
          <a:bodyPr>
            <a:noAutofit/>
          </a:bodyPr>
          <a:lstStyle/>
          <a:p>
            <a:r>
              <a:rPr lang="en-US" dirty="0" err="1"/>
              <a:t>Outile</a:t>
            </a:r>
            <a:r>
              <a:rPr lang="en-US" dirty="0"/>
              <a:t> et </a:t>
            </a:r>
            <a:r>
              <a:rPr lang="en-US" dirty="0" err="1"/>
              <a:t>ressources</a:t>
            </a:r>
            <a:r>
              <a:rPr lang="en-US" dirty="0"/>
              <a:t> </a:t>
            </a:r>
            <a:br>
              <a:rPr lang="en-US" dirty="0"/>
            </a:br>
            <a:r>
              <a:rPr lang="en-US" dirty="0"/>
              <a:t>(FR &amp; EN)</a:t>
            </a:r>
          </a:p>
        </p:txBody>
      </p:sp>
      <p:pic>
        <p:nvPicPr>
          <p:cNvPr id="15" name="Picture 14" descr="A picture containing person, outdoor, handcart, woman&#10;&#10;Description automatically generated">
            <a:extLst>
              <a:ext uri="{FF2B5EF4-FFF2-40B4-BE49-F238E27FC236}">
                <a16:creationId xmlns:a16="http://schemas.microsoft.com/office/drawing/2014/main" id="{4DD84EA4-6D6C-4E67-8061-8EA02E0FEA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885" r="3958"/>
          <a:stretch/>
        </p:blipFill>
        <p:spPr>
          <a:xfrm>
            <a:off x="7678225" y="2419350"/>
            <a:ext cx="3923225" cy="2900741"/>
          </a:xfrm>
          <a:prstGeom prst="roundRect">
            <a:avLst>
              <a:gd name="adj" fmla="val 3627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1070974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383C748-6EB0-412D-AB45-4650228A1A46}"/>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52</a:t>
            </a:fld>
            <a:endParaRPr lang="en-US" dirty="0"/>
          </a:p>
        </p:txBody>
      </p:sp>
      <p:sp>
        <p:nvSpPr>
          <p:cNvPr id="10" name="Title 16">
            <a:extLst>
              <a:ext uri="{FF2B5EF4-FFF2-40B4-BE49-F238E27FC236}">
                <a16:creationId xmlns:a16="http://schemas.microsoft.com/office/drawing/2014/main" id="{07B06D14-BC40-4742-A769-C1E2DBD916E9}"/>
              </a:ext>
            </a:extLst>
          </p:cNvPr>
          <p:cNvSpPr>
            <a:spLocks noGrp="1"/>
          </p:cNvSpPr>
          <p:nvPr>
            <p:ph type="title"/>
          </p:nvPr>
        </p:nvSpPr>
        <p:spPr>
          <a:xfrm>
            <a:off x="523240" y="501412"/>
            <a:ext cx="10947400" cy="1322530"/>
          </a:xfrm>
        </p:spPr>
        <p:txBody>
          <a:bodyPr>
            <a:noAutofit/>
          </a:bodyPr>
          <a:lstStyle/>
          <a:p>
            <a:r>
              <a:rPr lang="fr-FR" dirty="0"/>
              <a:t>Équipe de développement</a:t>
            </a:r>
            <a:br>
              <a:rPr lang="fr-FR" dirty="0"/>
            </a:br>
            <a:r>
              <a:rPr lang="fr-FR" dirty="0"/>
              <a:t>du Bulletin</a:t>
            </a:r>
            <a:endParaRPr lang="en-US" dirty="0"/>
          </a:p>
        </p:txBody>
      </p:sp>
      <p:sp>
        <p:nvSpPr>
          <p:cNvPr id="5" name="Content Placeholder 2">
            <a:extLst>
              <a:ext uri="{FF2B5EF4-FFF2-40B4-BE49-F238E27FC236}">
                <a16:creationId xmlns:a16="http://schemas.microsoft.com/office/drawing/2014/main" id="{1F62922C-9DF0-4F72-B09B-673E479B9158}"/>
              </a:ext>
            </a:extLst>
          </p:cNvPr>
          <p:cNvSpPr txBox="1">
            <a:spLocks/>
          </p:cNvSpPr>
          <p:nvPr>
            <p:custDataLst>
              <p:tags r:id="rId1"/>
            </p:custDataLst>
          </p:nvPr>
        </p:nvSpPr>
        <p:spPr>
          <a:xfrm>
            <a:off x="523240" y="1915850"/>
            <a:ext cx="11602086" cy="5275525"/>
          </a:xfrm>
          <a:prstGeom prst="rect">
            <a:avLst/>
          </a:prstGeom>
        </p:spPr>
        <p:txBody>
          <a:bodyPr numCol="3">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charset="2"/>
              <a:buNone/>
            </a:pPr>
            <a:r>
              <a:rPr lang="fr-CA" sz="1100" b="1" dirty="0">
                <a:solidFill>
                  <a:schemeClr val="bg1"/>
                </a:solidFill>
              </a:rPr>
              <a:t>Conseiller scientifique en chef du Bulletin	</a:t>
            </a:r>
          </a:p>
          <a:p>
            <a:pPr marL="0" indent="0">
              <a:lnSpc>
                <a:spcPct val="100000"/>
              </a:lnSpc>
              <a:buFont typeface="Wingdings" charset="2"/>
              <a:buNone/>
            </a:pPr>
            <a:r>
              <a:rPr lang="fr-CA" sz="1100" dirty="0">
                <a:solidFill>
                  <a:schemeClr val="bg1"/>
                </a:solidFill>
              </a:rPr>
              <a:t>Mark Tremblay, Ph. D.</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Directrice de la recherche et auteure principale</a:t>
            </a:r>
          </a:p>
          <a:p>
            <a:pPr marL="0" indent="0">
              <a:lnSpc>
                <a:spcPct val="100000"/>
              </a:lnSpc>
              <a:buNone/>
            </a:pPr>
            <a:r>
              <a:rPr lang="fr-CA" sz="1100" dirty="0">
                <a:solidFill>
                  <a:schemeClr val="bg1"/>
                </a:solidFill>
              </a:rPr>
              <a:t>Michelle Guerrero, Ph. D.</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Rédacteurs – Faits saillants</a:t>
            </a:r>
          </a:p>
          <a:p>
            <a:pPr marL="0" indent="0">
              <a:lnSpc>
                <a:spcPct val="100000"/>
              </a:lnSpc>
              <a:buNone/>
            </a:pPr>
            <a:r>
              <a:rPr lang="fr-CA" sz="1100" dirty="0">
                <a:solidFill>
                  <a:schemeClr val="bg1"/>
                </a:solidFill>
              </a:rPr>
              <a:t>Flip Livingstone</a:t>
            </a:r>
          </a:p>
          <a:p>
            <a:pPr marL="0" indent="0">
              <a:lnSpc>
                <a:spcPct val="100000"/>
              </a:lnSpc>
              <a:buNone/>
            </a:pPr>
            <a:r>
              <a:rPr lang="fr-CA" sz="1100" dirty="0">
                <a:solidFill>
                  <a:schemeClr val="bg1"/>
                </a:solidFill>
              </a:rPr>
              <a:t>Leigh Vanderloo, Ph. D.</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Gestion de projet</a:t>
            </a:r>
          </a:p>
          <a:p>
            <a:pPr marL="0" indent="0">
              <a:lnSpc>
                <a:spcPct val="100000"/>
              </a:lnSpc>
              <a:buNone/>
            </a:pPr>
            <a:r>
              <a:rPr lang="fr-CA" sz="1100" dirty="0">
                <a:solidFill>
                  <a:schemeClr val="bg1"/>
                </a:solidFill>
              </a:rPr>
              <a:t>Joel Barnes </a:t>
            </a:r>
          </a:p>
          <a:p>
            <a:pPr marL="0" indent="0">
              <a:lnSpc>
                <a:spcPct val="100000"/>
              </a:lnSpc>
              <a:buNone/>
            </a:pPr>
            <a:r>
              <a:rPr lang="fr-CA" sz="1100" dirty="0">
                <a:solidFill>
                  <a:schemeClr val="bg1"/>
                </a:solidFill>
              </a:rPr>
              <a:t>Michelle Guerrero, Ph. D.</a:t>
            </a:r>
          </a:p>
          <a:p>
            <a:pPr marL="0" indent="0">
              <a:lnSpc>
                <a:spcPct val="100000"/>
              </a:lnSpc>
              <a:buNone/>
            </a:pPr>
            <a:r>
              <a:rPr lang="fr-CA" sz="1100" dirty="0">
                <a:solidFill>
                  <a:schemeClr val="bg1"/>
                </a:solidFill>
              </a:rPr>
              <a:t>Mark Tremblay, Ph. D.</a:t>
            </a:r>
          </a:p>
          <a:p>
            <a:pPr marL="0" indent="0">
              <a:lnSpc>
                <a:spcPct val="100000"/>
              </a:lnSpc>
              <a:buNone/>
            </a:pPr>
            <a:r>
              <a:rPr lang="fr-CA" sz="1100" dirty="0">
                <a:solidFill>
                  <a:schemeClr val="bg1"/>
                </a:solidFill>
              </a:rPr>
              <a:t>Leigh Vanderloo, Ph. D.</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Marketing et communications</a:t>
            </a:r>
          </a:p>
          <a:p>
            <a:pPr marL="0" indent="0">
              <a:lnSpc>
                <a:spcPct val="100000"/>
              </a:lnSpc>
              <a:buFont typeface="Wingdings" charset="2"/>
              <a:buNone/>
            </a:pPr>
            <a:r>
              <a:rPr lang="fr-CA" sz="1100" dirty="0">
                <a:solidFill>
                  <a:schemeClr val="bg1"/>
                </a:solidFill>
              </a:rPr>
              <a:t>Rebecca Jones</a:t>
            </a:r>
          </a:p>
          <a:p>
            <a:pPr marL="0" indent="0">
              <a:lnSpc>
                <a:spcPct val="100000"/>
              </a:lnSpc>
              <a:buFont typeface="Wingdings" charset="2"/>
              <a:buNone/>
            </a:pPr>
            <a:r>
              <a:rPr lang="fr-CA" sz="1100" dirty="0">
                <a:solidFill>
                  <a:schemeClr val="bg1"/>
                </a:solidFill>
              </a:rPr>
              <a:t>Flip Livingstone</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Conception et production</a:t>
            </a:r>
          </a:p>
          <a:p>
            <a:pPr marL="0" indent="0">
              <a:lnSpc>
                <a:spcPct val="100000"/>
              </a:lnSpc>
              <a:buFont typeface="Wingdings" charset="2"/>
              <a:buNone/>
            </a:pPr>
            <a:r>
              <a:rPr lang="fr-CA" sz="1100" dirty="0" err="1">
                <a:solidFill>
                  <a:schemeClr val="bg1"/>
                </a:solidFill>
              </a:rPr>
              <a:t>Hambly</a:t>
            </a:r>
            <a:r>
              <a:rPr lang="fr-CA" sz="1100" dirty="0">
                <a:solidFill>
                  <a:schemeClr val="bg1"/>
                </a:solidFill>
              </a:rPr>
              <a:t> &amp; Woolley Inc.</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a:lnSpc>
                <a:spcPct val="100000"/>
              </a:lnSpc>
              <a:buFont typeface="Wingdings" charset="2"/>
              <a:buNone/>
            </a:pPr>
            <a:endParaRPr lang="fr-CA" sz="1100" b="1" dirty="0">
              <a:solidFill>
                <a:schemeClr val="bg1"/>
              </a:solidFill>
            </a:endParaRPr>
          </a:p>
          <a:p>
            <a:pPr marL="0" indent="0" defTabSz="756000">
              <a:lnSpc>
                <a:spcPct val="100000"/>
              </a:lnSpc>
              <a:buFont typeface="Wingdings" charset="2"/>
              <a:buNone/>
            </a:pPr>
            <a:r>
              <a:rPr lang="fr-CA" sz="1100" b="1" dirty="0">
                <a:solidFill>
                  <a:schemeClr val="bg1"/>
                </a:solidFill>
              </a:rPr>
              <a:t>Relations publiques</a:t>
            </a:r>
          </a:p>
          <a:p>
            <a:pPr marL="0" indent="0">
              <a:lnSpc>
                <a:spcPct val="100000"/>
              </a:lnSpc>
              <a:buFont typeface="Wingdings" charset="2"/>
              <a:buNone/>
            </a:pPr>
            <a:r>
              <a:rPr lang="fr-CA" sz="1100" dirty="0">
                <a:solidFill>
                  <a:schemeClr val="bg1"/>
                </a:solidFill>
              </a:rPr>
              <a:t>Proof Inc.</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Révision</a:t>
            </a:r>
          </a:p>
          <a:p>
            <a:pPr marL="0" indent="0">
              <a:lnSpc>
                <a:spcPct val="100000"/>
              </a:lnSpc>
              <a:buFont typeface="Wingdings" charset="2"/>
              <a:buNone/>
            </a:pPr>
            <a:r>
              <a:rPr lang="fr-CA" sz="1100" dirty="0">
                <a:solidFill>
                  <a:schemeClr val="bg1"/>
                </a:solidFill>
              </a:rPr>
              <a:t>Ruth Hanley</a:t>
            </a:r>
          </a:p>
          <a:p>
            <a:pPr marL="0" indent="0">
              <a:lnSpc>
                <a:spcPct val="100000"/>
              </a:lnSpc>
              <a:buFont typeface="Wingdings" charset="2"/>
              <a:buNone/>
            </a:pPr>
            <a:r>
              <a:rPr lang="fr-CA" sz="1100" dirty="0">
                <a:solidFill>
                  <a:schemeClr val="bg1"/>
                </a:solidFill>
              </a:rPr>
              <a:t>Geneviève Leduc, Ph. D.</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Traduction et adaptation</a:t>
            </a:r>
          </a:p>
          <a:p>
            <a:pPr marL="0" indent="0">
              <a:lnSpc>
                <a:spcPct val="100000"/>
              </a:lnSpc>
              <a:buNone/>
            </a:pPr>
            <a:r>
              <a:rPr lang="fr-CA" sz="1100" dirty="0">
                <a:solidFill>
                  <a:schemeClr val="bg1"/>
                </a:solidFill>
              </a:rPr>
              <a:t>Marie-Johanne Tousignant</a:t>
            </a:r>
          </a:p>
          <a:p>
            <a:pPr marL="0" indent="0">
              <a:lnSpc>
                <a:spcPct val="100000"/>
              </a:lnSpc>
              <a:buNone/>
            </a:pPr>
            <a:r>
              <a:rPr lang="fr-CA" sz="1100" dirty="0">
                <a:solidFill>
                  <a:schemeClr val="bg1"/>
                </a:solidFill>
              </a:rPr>
              <a:t>(Stratégie Rédaction)</a:t>
            </a:r>
          </a:p>
          <a:p>
            <a:pPr marL="0" indent="0">
              <a:lnSpc>
                <a:spcPct val="100000"/>
              </a:lnSpc>
              <a:buNone/>
            </a:pPr>
            <a:r>
              <a:rPr lang="fr-CA" sz="1100" dirty="0">
                <a:solidFill>
                  <a:schemeClr val="bg1"/>
                </a:solidFill>
              </a:rPr>
              <a:t>Réseau Accès Participation</a:t>
            </a: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Comité de recherche pour le Bulletin</a:t>
            </a:r>
          </a:p>
          <a:p>
            <a:pPr marL="0" indent="0">
              <a:lnSpc>
                <a:spcPct val="100000"/>
              </a:lnSpc>
              <a:buNone/>
            </a:pPr>
            <a:r>
              <a:rPr lang="fr-CA" sz="1100" dirty="0">
                <a:solidFill>
                  <a:schemeClr val="bg1"/>
                </a:solidFill>
              </a:rPr>
              <a:t>Christine Cameron, Ph. D.</a:t>
            </a:r>
          </a:p>
          <a:p>
            <a:pPr marL="0" indent="0">
              <a:lnSpc>
                <a:spcPct val="100000"/>
              </a:lnSpc>
              <a:buNone/>
            </a:pPr>
            <a:r>
              <a:rPr lang="fr-CA" sz="1100" dirty="0" err="1">
                <a:solidFill>
                  <a:schemeClr val="bg1"/>
                </a:solidFill>
              </a:rPr>
              <a:t>Valerie</a:t>
            </a:r>
            <a:r>
              <a:rPr lang="fr-CA" sz="1100" dirty="0">
                <a:solidFill>
                  <a:schemeClr val="bg1"/>
                </a:solidFill>
              </a:rPr>
              <a:t> Carson, Ph. D.</a:t>
            </a:r>
          </a:p>
          <a:p>
            <a:pPr marL="0" indent="0">
              <a:lnSpc>
                <a:spcPct val="100000"/>
              </a:lnSpc>
              <a:buNone/>
            </a:pPr>
            <a:r>
              <a:rPr lang="fr-CA" sz="1100" dirty="0">
                <a:solidFill>
                  <a:schemeClr val="bg1"/>
                </a:solidFill>
              </a:rPr>
              <a:t>Jean-Philippe Chaput, Ph. D.</a:t>
            </a:r>
          </a:p>
          <a:p>
            <a:pPr marL="0" indent="0">
              <a:lnSpc>
                <a:spcPct val="100000"/>
              </a:lnSpc>
              <a:buNone/>
            </a:pPr>
            <a:r>
              <a:rPr lang="fr-CA" sz="1100" dirty="0">
                <a:solidFill>
                  <a:schemeClr val="bg1"/>
                </a:solidFill>
              </a:rPr>
              <a:t>Rachel Colley, Ph. D.</a:t>
            </a:r>
          </a:p>
          <a:p>
            <a:pPr marL="0" indent="0">
              <a:lnSpc>
                <a:spcPct val="100000"/>
              </a:lnSpc>
              <a:buNone/>
            </a:pPr>
            <a:r>
              <a:rPr lang="fr-CA" sz="1100" dirty="0">
                <a:solidFill>
                  <a:schemeClr val="bg1"/>
                </a:solidFill>
              </a:rPr>
              <a:t>Joe </a:t>
            </a:r>
            <a:r>
              <a:rPr lang="fr-CA" sz="1100" dirty="0" err="1">
                <a:solidFill>
                  <a:schemeClr val="bg1"/>
                </a:solidFill>
              </a:rPr>
              <a:t>Doiron</a:t>
            </a:r>
            <a:endParaRPr lang="fr-CA" sz="1100" dirty="0">
              <a:solidFill>
                <a:schemeClr val="bg1"/>
              </a:solidFill>
            </a:endParaRPr>
          </a:p>
          <a:p>
            <a:pPr marL="0" indent="0">
              <a:lnSpc>
                <a:spcPct val="100000"/>
              </a:lnSpc>
              <a:buNone/>
            </a:pPr>
            <a:r>
              <a:rPr lang="fr-CA" sz="1100" dirty="0">
                <a:solidFill>
                  <a:schemeClr val="bg1"/>
                </a:solidFill>
              </a:rPr>
              <a:t>Guy Faulkner, Ph. D.</a:t>
            </a:r>
          </a:p>
          <a:p>
            <a:pPr marL="0" indent="0">
              <a:lnSpc>
                <a:spcPct val="100000"/>
              </a:lnSpc>
              <a:buNone/>
            </a:pPr>
            <a:r>
              <a:rPr lang="fr-CA" sz="1100" dirty="0">
                <a:solidFill>
                  <a:schemeClr val="bg1"/>
                </a:solidFill>
              </a:rPr>
              <a:t>Ian Janssen, Ph. D.</a:t>
            </a:r>
          </a:p>
          <a:p>
            <a:pPr marL="0" indent="0">
              <a:lnSpc>
                <a:spcPct val="100000"/>
              </a:lnSpc>
              <a:buNone/>
            </a:pPr>
            <a:r>
              <a:rPr lang="fr-CA" sz="1100" dirty="0">
                <a:solidFill>
                  <a:schemeClr val="bg1"/>
                </a:solidFill>
              </a:rPr>
              <a:t>Travis Saunders, Ph. D.</a:t>
            </a:r>
          </a:p>
          <a:p>
            <a:pPr marL="0" indent="0">
              <a:lnSpc>
                <a:spcPct val="100000"/>
              </a:lnSpc>
              <a:buNone/>
            </a:pPr>
            <a:r>
              <a:rPr lang="fr-CA" sz="1100" dirty="0">
                <a:solidFill>
                  <a:schemeClr val="bg1"/>
                </a:solidFill>
              </a:rPr>
              <a:t>John C. Spence, Ph. D.</a:t>
            </a:r>
          </a:p>
          <a:p>
            <a:pPr marL="0" indent="0">
              <a:lnSpc>
                <a:spcPct val="100000"/>
              </a:lnSpc>
              <a:buNone/>
            </a:pPr>
            <a:r>
              <a:rPr lang="fr-CA" sz="1100" dirty="0">
                <a:solidFill>
                  <a:schemeClr val="bg1"/>
                </a:solidFill>
              </a:rPr>
              <a:t>Trish Tucker, Ph. D.</a:t>
            </a:r>
          </a:p>
          <a:p>
            <a:pPr marL="0" indent="0">
              <a:lnSpc>
                <a:spcPct val="100000"/>
              </a:lnSpc>
              <a:buNone/>
            </a:pPr>
            <a:endParaRPr lang="fr-CA" sz="1100" dirty="0">
              <a:solidFill>
                <a:schemeClr val="bg1"/>
              </a:solidFill>
            </a:endParaRPr>
          </a:p>
          <a:p>
            <a:pPr marL="0" indent="0">
              <a:lnSpc>
                <a:spcPct val="100000"/>
              </a:lnSpc>
              <a:buNone/>
            </a:pPr>
            <a:endParaRPr lang="fr-CA" sz="1100" dirty="0">
              <a:solidFill>
                <a:schemeClr val="bg1"/>
              </a:solidFill>
            </a:endParaRPr>
          </a:p>
          <a:p>
            <a:pPr marL="0" indent="0">
              <a:lnSpc>
                <a:spcPct val="100000"/>
              </a:lnSpc>
              <a:buNone/>
            </a:pPr>
            <a:endParaRPr lang="fr-CA" sz="1100" dirty="0">
              <a:solidFill>
                <a:schemeClr val="bg1"/>
              </a:solidFill>
            </a:endParaRPr>
          </a:p>
          <a:p>
            <a:pPr marL="0" indent="0">
              <a:lnSpc>
                <a:spcPct val="100000"/>
              </a:lnSpc>
              <a:buNone/>
            </a:pPr>
            <a:endParaRPr lang="fr-CA" sz="1100" dirty="0">
              <a:solidFill>
                <a:schemeClr val="bg1"/>
              </a:solidFill>
            </a:endParaRPr>
          </a:p>
          <a:p>
            <a:pPr marL="0" indent="0">
              <a:lnSpc>
                <a:spcPct val="100000"/>
              </a:lnSpc>
              <a:buNone/>
            </a:pPr>
            <a:endParaRPr lang="fr-CA" sz="1100" dirty="0">
              <a:solidFill>
                <a:schemeClr val="bg1"/>
              </a:solidFill>
            </a:endParaRPr>
          </a:p>
          <a:p>
            <a:pPr marL="0" indent="0">
              <a:lnSpc>
                <a:spcPct val="100000"/>
              </a:lnSpc>
              <a:buNone/>
            </a:pPr>
            <a:endParaRPr lang="fr-CA" sz="1100" dirty="0">
              <a:solidFill>
                <a:schemeClr val="bg1"/>
              </a:solidFill>
            </a:endParaRPr>
          </a:p>
          <a:p>
            <a:pPr marL="0" indent="0">
              <a:lnSpc>
                <a:spcPct val="100000"/>
              </a:lnSpc>
              <a:buFont typeface="Wingdings" charset="2"/>
              <a:buNone/>
            </a:pPr>
            <a:endParaRPr lang="fr-CA" sz="1100" dirty="0">
              <a:solidFill>
                <a:schemeClr val="bg1"/>
              </a:solidFill>
            </a:endParaRPr>
          </a:p>
          <a:p>
            <a:pPr marL="0" indent="0">
              <a:lnSpc>
                <a:spcPct val="100000"/>
              </a:lnSpc>
              <a:buFont typeface="Wingdings" charset="2"/>
              <a:buNone/>
            </a:pPr>
            <a:r>
              <a:rPr lang="fr-CA" sz="1100" b="1" dirty="0">
                <a:solidFill>
                  <a:schemeClr val="bg1"/>
                </a:solidFill>
              </a:rPr>
              <a:t>Équipe de recherche et de développement du contenu du Bulletin</a:t>
            </a:r>
          </a:p>
          <a:p>
            <a:pPr marL="0" indent="0">
              <a:lnSpc>
                <a:spcPct val="100000"/>
              </a:lnSpc>
              <a:buFont typeface="Wingdings" charset="2"/>
              <a:buNone/>
            </a:pPr>
            <a:r>
              <a:rPr lang="fr-CA" sz="1100" dirty="0">
                <a:solidFill>
                  <a:schemeClr val="bg1"/>
                </a:solidFill>
              </a:rPr>
              <a:t>Angelica Blais</a:t>
            </a:r>
          </a:p>
          <a:p>
            <a:pPr marL="0" indent="0">
              <a:lnSpc>
                <a:spcPct val="100000"/>
              </a:lnSpc>
              <a:buNone/>
            </a:pPr>
            <a:r>
              <a:rPr lang="fr-CA" sz="1100" dirty="0">
                <a:solidFill>
                  <a:schemeClr val="bg1"/>
                </a:solidFill>
              </a:rPr>
              <a:t>Jean-Philippe Chaput, Ph. D.</a:t>
            </a:r>
          </a:p>
          <a:p>
            <a:pPr marL="0" indent="0">
              <a:lnSpc>
                <a:spcPct val="100000"/>
              </a:lnSpc>
              <a:buNone/>
            </a:pPr>
            <a:r>
              <a:rPr lang="fr-CA" sz="1100" dirty="0">
                <a:solidFill>
                  <a:schemeClr val="bg1"/>
                </a:solidFill>
              </a:rPr>
              <a:t>Louise de Lannoy, Ph. D.</a:t>
            </a:r>
          </a:p>
          <a:p>
            <a:pPr marL="0" indent="0">
              <a:lnSpc>
                <a:spcPct val="100000"/>
              </a:lnSpc>
              <a:buNone/>
            </a:pPr>
            <a:r>
              <a:rPr lang="fr-CA" sz="1100" dirty="0" err="1">
                <a:solidFill>
                  <a:schemeClr val="bg1"/>
                </a:solidFill>
              </a:rPr>
              <a:t>Iryna</a:t>
            </a:r>
            <a:r>
              <a:rPr lang="fr-CA" sz="1100" dirty="0">
                <a:solidFill>
                  <a:schemeClr val="bg1"/>
                </a:solidFill>
              </a:rPr>
              <a:t> </a:t>
            </a:r>
            <a:r>
              <a:rPr lang="fr-CA" sz="1100" dirty="0" err="1">
                <a:solidFill>
                  <a:schemeClr val="bg1"/>
                </a:solidFill>
              </a:rPr>
              <a:t>Demchenko</a:t>
            </a:r>
            <a:r>
              <a:rPr lang="fr-CA" sz="1100" dirty="0">
                <a:solidFill>
                  <a:schemeClr val="bg1"/>
                </a:solidFill>
              </a:rPr>
              <a:t>, Ph. D.</a:t>
            </a:r>
          </a:p>
          <a:p>
            <a:pPr marL="0" indent="0">
              <a:lnSpc>
                <a:spcPct val="100000"/>
              </a:lnSpc>
              <a:buNone/>
            </a:pPr>
            <a:r>
              <a:rPr lang="fr-CA" sz="1100" dirty="0">
                <a:solidFill>
                  <a:schemeClr val="bg1"/>
                </a:solidFill>
              </a:rPr>
              <a:t>Joe </a:t>
            </a:r>
            <a:r>
              <a:rPr lang="fr-CA" sz="1100" dirty="0" err="1">
                <a:solidFill>
                  <a:schemeClr val="bg1"/>
                </a:solidFill>
              </a:rPr>
              <a:t>Doiron</a:t>
            </a:r>
            <a:endParaRPr lang="fr-CA" sz="1100" dirty="0">
              <a:solidFill>
                <a:schemeClr val="bg1"/>
              </a:solidFill>
            </a:endParaRPr>
          </a:p>
          <a:p>
            <a:pPr marL="0" indent="0">
              <a:lnSpc>
                <a:spcPct val="100000"/>
              </a:lnSpc>
              <a:buNone/>
            </a:pPr>
            <a:r>
              <a:rPr lang="fr-CA" sz="1100" dirty="0">
                <a:solidFill>
                  <a:schemeClr val="bg1"/>
                </a:solidFill>
              </a:rPr>
              <a:t>Caroline </a:t>
            </a:r>
            <a:r>
              <a:rPr lang="fr-CA" sz="1100" dirty="0" err="1">
                <a:solidFill>
                  <a:schemeClr val="bg1"/>
                </a:solidFill>
              </a:rPr>
              <a:t>Dutil</a:t>
            </a:r>
            <a:r>
              <a:rPr lang="fr-CA" sz="1100" dirty="0">
                <a:solidFill>
                  <a:schemeClr val="bg1"/>
                </a:solidFill>
              </a:rPr>
              <a:t> </a:t>
            </a:r>
          </a:p>
          <a:p>
            <a:pPr marL="0" indent="0">
              <a:lnSpc>
                <a:spcPct val="100000"/>
              </a:lnSpc>
              <a:buNone/>
            </a:pPr>
            <a:r>
              <a:rPr lang="fr-CA" sz="1100" dirty="0">
                <a:solidFill>
                  <a:schemeClr val="bg1"/>
                </a:solidFill>
              </a:rPr>
              <a:t>Gary Goldfield, Ph. D.</a:t>
            </a:r>
          </a:p>
          <a:p>
            <a:pPr marL="0" indent="0">
              <a:lnSpc>
                <a:spcPct val="100000"/>
              </a:lnSpc>
              <a:buNone/>
            </a:pPr>
            <a:r>
              <a:rPr lang="fr-CA" sz="1100" dirty="0">
                <a:solidFill>
                  <a:schemeClr val="bg1"/>
                </a:solidFill>
              </a:rPr>
              <a:t>Matt Hoffmann, Ph. D.</a:t>
            </a:r>
          </a:p>
          <a:p>
            <a:pPr marL="0" indent="0">
              <a:lnSpc>
                <a:spcPct val="100000"/>
              </a:lnSpc>
              <a:buNone/>
            </a:pPr>
            <a:r>
              <a:rPr lang="fr-CA" sz="1100" dirty="0" err="1">
                <a:solidFill>
                  <a:schemeClr val="bg1"/>
                </a:solidFill>
              </a:rPr>
              <a:t>Taru</a:t>
            </a:r>
            <a:r>
              <a:rPr lang="fr-CA" sz="1100" dirty="0">
                <a:solidFill>
                  <a:schemeClr val="bg1"/>
                </a:solidFill>
              </a:rPr>
              <a:t> </a:t>
            </a:r>
            <a:r>
              <a:rPr lang="fr-CA" sz="1100" dirty="0" err="1">
                <a:solidFill>
                  <a:schemeClr val="bg1"/>
                </a:solidFill>
              </a:rPr>
              <a:t>Manyanga</a:t>
            </a:r>
            <a:r>
              <a:rPr lang="fr-CA" sz="1100" dirty="0">
                <a:solidFill>
                  <a:schemeClr val="bg1"/>
                </a:solidFill>
              </a:rPr>
              <a:t>, Ph. D.</a:t>
            </a:r>
          </a:p>
          <a:p>
            <a:pPr marL="0" indent="0">
              <a:lnSpc>
                <a:spcPct val="100000"/>
              </a:lnSpc>
              <a:buNone/>
            </a:pPr>
            <a:r>
              <a:rPr lang="fr-CA" sz="1100" dirty="0">
                <a:solidFill>
                  <a:schemeClr val="bg1"/>
                </a:solidFill>
              </a:rPr>
              <a:t>Irina </a:t>
            </a:r>
            <a:r>
              <a:rPr lang="fr-CA" sz="1100" dirty="0" err="1">
                <a:solidFill>
                  <a:schemeClr val="bg1"/>
                </a:solidFill>
              </a:rPr>
              <a:t>Podinic</a:t>
            </a:r>
            <a:r>
              <a:rPr lang="fr-CA" sz="1100" dirty="0">
                <a:solidFill>
                  <a:schemeClr val="bg1"/>
                </a:solidFill>
              </a:rPr>
              <a:t> </a:t>
            </a:r>
          </a:p>
          <a:p>
            <a:pPr marL="0" indent="0">
              <a:lnSpc>
                <a:spcPct val="100000"/>
              </a:lnSpc>
              <a:buNone/>
            </a:pPr>
            <a:r>
              <a:rPr lang="fr-CA" sz="1100" dirty="0">
                <a:solidFill>
                  <a:schemeClr val="bg1"/>
                </a:solidFill>
              </a:rPr>
              <a:t>Scott </a:t>
            </a:r>
            <a:r>
              <a:rPr lang="fr-CA" sz="1100" dirty="0" err="1">
                <a:solidFill>
                  <a:schemeClr val="bg1"/>
                </a:solidFill>
              </a:rPr>
              <a:t>Rollo</a:t>
            </a:r>
            <a:r>
              <a:rPr lang="fr-CA" sz="1100" dirty="0">
                <a:solidFill>
                  <a:schemeClr val="bg1"/>
                </a:solidFill>
              </a:rPr>
              <a:t>, Ph. D.</a:t>
            </a:r>
          </a:p>
          <a:p>
            <a:pPr marL="0" indent="0">
              <a:lnSpc>
                <a:spcPct val="100000"/>
              </a:lnSpc>
              <a:buNone/>
            </a:pPr>
            <a:r>
              <a:rPr lang="fr-CA" sz="1100" dirty="0" err="1">
                <a:solidFill>
                  <a:schemeClr val="bg1"/>
                </a:solidFill>
              </a:rPr>
              <a:t>Evan</a:t>
            </a:r>
            <a:r>
              <a:rPr lang="fr-CA" sz="1100" dirty="0">
                <a:solidFill>
                  <a:schemeClr val="bg1"/>
                </a:solidFill>
              </a:rPr>
              <a:t> Turner</a:t>
            </a:r>
          </a:p>
          <a:p>
            <a:pPr marL="0" indent="0">
              <a:lnSpc>
                <a:spcPct val="100000"/>
              </a:lnSpc>
              <a:buNone/>
            </a:pPr>
            <a:r>
              <a:rPr lang="fr-CA" sz="1100" dirty="0">
                <a:solidFill>
                  <a:schemeClr val="bg1"/>
                </a:solidFill>
              </a:rPr>
              <a:t>Leigh Vanderloo, Ph. D. </a:t>
            </a:r>
          </a:p>
        </p:txBody>
      </p:sp>
    </p:spTree>
    <p:extLst>
      <p:ext uri="{BB962C8B-B14F-4D97-AF65-F5344CB8AC3E}">
        <p14:creationId xmlns:p14="http://schemas.microsoft.com/office/powerpoint/2010/main" val="3414953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383C748-6EB0-412D-AB45-4650228A1A46}"/>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53</a:t>
            </a:fld>
            <a:endParaRPr lang="en-US" dirty="0"/>
          </a:p>
        </p:txBody>
      </p:sp>
      <p:sp>
        <p:nvSpPr>
          <p:cNvPr id="7" name="Content Placeholder 2">
            <a:extLst>
              <a:ext uri="{FF2B5EF4-FFF2-40B4-BE49-F238E27FC236}">
                <a16:creationId xmlns:a16="http://schemas.microsoft.com/office/drawing/2014/main" id="{36BF9A11-4A1B-45B5-A86E-4ED630473829}"/>
              </a:ext>
            </a:extLst>
          </p:cNvPr>
          <p:cNvSpPr txBox="1">
            <a:spLocks/>
          </p:cNvSpPr>
          <p:nvPr/>
        </p:nvSpPr>
        <p:spPr>
          <a:xfrm>
            <a:off x="828040" y="1838169"/>
            <a:ext cx="6220460" cy="3448360"/>
          </a:xfrm>
          <a:prstGeom prst="rect">
            <a:avLst/>
          </a:prstGeom>
        </p:spPr>
        <p:txBody>
          <a:bodyPr>
            <a:normAutofit fontScale="92500"/>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chemeClr val="bg1"/>
                </a:solidFill>
              </a:rPr>
              <a:t>Leigh Vanderloo, Ph. D.</a:t>
            </a:r>
          </a:p>
          <a:p>
            <a:pPr marL="0" indent="0">
              <a:buNone/>
            </a:pPr>
            <a:r>
              <a:rPr lang="fr-FR" dirty="0">
                <a:solidFill>
                  <a:schemeClr val="bg1"/>
                </a:solidFill>
              </a:rPr>
              <a:t>Gestionnaire des connaissances de ParticipACTION lvanderloo@participACTION.com</a:t>
            </a:r>
          </a:p>
          <a:p>
            <a:pPr marL="0" indent="0">
              <a:buNone/>
            </a:pPr>
            <a:endParaRPr lang="fr-FR" dirty="0">
              <a:solidFill>
                <a:schemeClr val="bg1"/>
              </a:solidFill>
            </a:endParaRPr>
          </a:p>
          <a:p>
            <a:pPr marL="0" indent="0">
              <a:buNone/>
            </a:pPr>
            <a:r>
              <a:rPr lang="fr-FR" dirty="0">
                <a:solidFill>
                  <a:schemeClr val="bg1"/>
                </a:solidFill>
              </a:rPr>
              <a:t>Le partenaire stratégique de ParticipACTION, le Groupe de recherche sur les saines habitudes de vie et l’obésité (HALO) du Centre hospitalier pour enfants de l’est de l’Ontario (CHEO-HALO) a joué un rôle essentiel dans la recherche et le développement du Bulletin 2020 : </a:t>
            </a: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pPr marL="0" indent="0">
              <a:lnSpc>
                <a:spcPct val="100000"/>
              </a:lnSpc>
              <a:buFont typeface="Wingdings" charset="2"/>
              <a:buNone/>
            </a:pPr>
            <a:endParaRPr lang="en-US" sz="3000" dirty="0">
              <a:solidFill>
                <a:schemeClr val="bg1"/>
              </a:solidFill>
              <a:latin typeface="Archer Book" panose="02000000000000000000" pitchFamily="50" charset="0"/>
              <a:ea typeface="+mn-ea"/>
              <a:cs typeface="+mn-cs"/>
            </a:endParaRPr>
          </a:p>
          <a:p>
            <a:endParaRPr lang="en-US" dirty="0">
              <a:solidFill>
                <a:schemeClr val="bg1"/>
              </a:solidFill>
            </a:endParaRPr>
          </a:p>
        </p:txBody>
      </p:sp>
      <p:pic>
        <p:nvPicPr>
          <p:cNvPr id="8" name="Picture 7">
            <a:extLst>
              <a:ext uri="{FF2B5EF4-FFF2-40B4-BE49-F238E27FC236}">
                <a16:creationId xmlns:a16="http://schemas.microsoft.com/office/drawing/2014/main" id="{C516E475-ADFF-4DED-9AF3-465217F0A7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2071" y="2542706"/>
            <a:ext cx="4410369" cy="1772588"/>
          </a:xfrm>
          <a:prstGeom prst="rect">
            <a:avLst/>
          </a:prstGeom>
        </p:spPr>
      </p:pic>
      <p:sp>
        <p:nvSpPr>
          <p:cNvPr id="9" name="Title 16">
            <a:extLst>
              <a:ext uri="{FF2B5EF4-FFF2-40B4-BE49-F238E27FC236}">
                <a16:creationId xmlns:a16="http://schemas.microsoft.com/office/drawing/2014/main" id="{7214C058-6048-405B-BD79-4697C9D5007C}"/>
              </a:ext>
            </a:extLst>
          </p:cNvPr>
          <p:cNvSpPr>
            <a:spLocks noGrp="1"/>
          </p:cNvSpPr>
          <p:nvPr>
            <p:ph type="title"/>
          </p:nvPr>
        </p:nvSpPr>
        <p:spPr>
          <a:xfrm>
            <a:off x="523240" y="234975"/>
            <a:ext cx="10515600" cy="1322530"/>
          </a:xfrm>
        </p:spPr>
        <p:txBody>
          <a:bodyPr/>
          <a:lstStyle/>
          <a:p>
            <a:r>
              <a:rPr lang="en-US" dirty="0" err="1"/>
              <a:t>Contactez</a:t>
            </a:r>
            <a:r>
              <a:rPr lang="en-US" dirty="0"/>
              <a:t>-nous</a:t>
            </a:r>
          </a:p>
        </p:txBody>
      </p:sp>
    </p:spTree>
    <p:extLst>
      <p:ext uri="{BB962C8B-B14F-4D97-AF65-F5344CB8AC3E}">
        <p14:creationId xmlns:p14="http://schemas.microsoft.com/office/powerpoint/2010/main" val="1728954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Merci!</a:t>
            </a:r>
          </a:p>
        </p:txBody>
      </p:sp>
    </p:spTree>
    <p:extLst>
      <p:ext uri="{BB962C8B-B14F-4D97-AF65-F5344CB8AC3E}">
        <p14:creationId xmlns:p14="http://schemas.microsoft.com/office/powerpoint/2010/main" val="3717699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6A0B01B-D62F-456A-B890-F09847A11B93}"/>
              </a:ext>
            </a:extLst>
          </p:cNvPr>
          <p:cNvPicPr>
            <a:picLocks noChangeAspect="1"/>
          </p:cNvPicPr>
          <p:nvPr/>
        </p:nvPicPr>
        <p:blipFill rotWithShape="1">
          <a:blip r:embed="rId3"/>
          <a:srcRect t="3794"/>
          <a:stretch/>
        </p:blipFill>
        <p:spPr>
          <a:xfrm>
            <a:off x="4360800" y="1433680"/>
            <a:ext cx="3470400" cy="4384096"/>
          </a:xfrm>
          <a:prstGeom prst="rect">
            <a:avLst/>
          </a:prstGeom>
          <a:ln w="38100">
            <a:solidFill>
              <a:srgbClr val="50287D"/>
            </a:solidFill>
          </a:ln>
        </p:spPr>
      </p:pic>
      <p:sp>
        <p:nvSpPr>
          <p:cNvPr id="9" name="Title 16">
            <a:extLst>
              <a:ext uri="{FF2B5EF4-FFF2-40B4-BE49-F238E27FC236}">
                <a16:creationId xmlns:a16="http://schemas.microsoft.com/office/drawing/2014/main" id="{6DAB43CD-0C20-4D98-946E-F676ABCC19A9}"/>
              </a:ext>
            </a:extLst>
          </p:cNvPr>
          <p:cNvSpPr>
            <a:spLocks noGrp="1"/>
          </p:cNvSpPr>
          <p:nvPr>
            <p:ph type="title"/>
          </p:nvPr>
        </p:nvSpPr>
        <p:spPr>
          <a:xfrm>
            <a:off x="523240" y="234975"/>
            <a:ext cx="10515600" cy="1322530"/>
          </a:xfrm>
        </p:spPr>
        <p:txBody>
          <a:bodyPr/>
          <a:lstStyle/>
          <a:p>
            <a:r>
              <a:rPr lang="en-US" dirty="0" err="1"/>
              <a:t>C’est</a:t>
            </a:r>
            <a:r>
              <a:rPr lang="en-US" dirty="0"/>
              <a:t> </a:t>
            </a:r>
            <a:r>
              <a:rPr lang="en-US" dirty="0" err="1"/>
              <a:t>complexe</a:t>
            </a:r>
            <a:r>
              <a:rPr lang="en-US" dirty="0"/>
              <a:t>! </a:t>
            </a:r>
          </a:p>
        </p:txBody>
      </p:sp>
      <p:sp>
        <p:nvSpPr>
          <p:cNvPr id="4" name="Slide Number Placeholder 2">
            <a:extLst>
              <a:ext uri="{FF2B5EF4-FFF2-40B4-BE49-F238E27FC236}">
                <a16:creationId xmlns:a16="http://schemas.microsoft.com/office/drawing/2014/main" id="{23B2C305-A5E5-4258-9C8E-1D3843EA3F95}"/>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6</a:t>
            </a:fld>
            <a:endParaRPr lang="en-US" dirty="0"/>
          </a:p>
        </p:txBody>
      </p:sp>
    </p:spTree>
    <p:extLst>
      <p:ext uri="{BB962C8B-B14F-4D97-AF65-F5344CB8AC3E}">
        <p14:creationId xmlns:p14="http://schemas.microsoft.com/office/powerpoint/2010/main" val="254717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a:extLst>
              <a:ext uri="{FF2B5EF4-FFF2-40B4-BE49-F238E27FC236}">
                <a16:creationId xmlns:a16="http://schemas.microsoft.com/office/drawing/2014/main" id="{6DAB43CD-0C20-4D98-946E-F676ABCC19A9}"/>
              </a:ext>
            </a:extLst>
          </p:cNvPr>
          <p:cNvSpPr>
            <a:spLocks noGrp="1"/>
          </p:cNvSpPr>
          <p:nvPr>
            <p:ph type="title"/>
          </p:nvPr>
        </p:nvSpPr>
        <p:spPr>
          <a:xfrm>
            <a:off x="523240" y="234975"/>
            <a:ext cx="10515600" cy="1322530"/>
          </a:xfrm>
        </p:spPr>
        <p:txBody>
          <a:bodyPr/>
          <a:lstStyle/>
          <a:p>
            <a:r>
              <a:rPr lang="en-US" dirty="0" err="1"/>
              <a:t>Recommandations</a:t>
            </a:r>
            <a:r>
              <a:rPr lang="en-US" dirty="0"/>
              <a:t> </a:t>
            </a:r>
          </a:p>
        </p:txBody>
      </p:sp>
      <p:sp>
        <p:nvSpPr>
          <p:cNvPr id="8" name="Content Placeholder 3">
            <a:extLst>
              <a:ext uri="{FF2B5EF4-FFF2-40B4-BE49-F238E27FC236}">
                <a16:creationId xmlns:a16="http://schemas.microsoft.com/office/drawing/2014/main" id="{F28F5D69-17DB-4A11-AECF-B434C4AB6FF0}"/>
              </a:ext>
            </a:extLst>
          </p:cNvPr>
          <p:cNvSpPr>
            <a:spLocks noGrp="1"/>
          </p:cNvSpPr>
          <p:nvPr>
            <p:ph sz="quarter" idx="15"/>
          </p:nvPr>
        </p:nvSpPr>
        <p:spPr>
          <a:xfrm>
            <a:off x="523240" y="1296304"/>
            <a:ext cx="11160000" cy="4604657"/>
          </a:xfrm>
        </p:spPr>
        <p:txBody>
          <a:bodyPr>
            <a:noAutofit/>
          </a:bodyPr>
          <a:lstStyle/>
          <a:p>
            <a:pPr marL="0" indent="0">
              <a:lnSpc>
                <a:spcPct val="100000"/>
              </a:lnSpc>
              <a:buNone/>
            </a:pPr>
            <a:r>
              <a:rPr lang="fr-FR" b="1" dirty="0"/>
              <a:t>En tant que parents, soyez des modèles actifs dans la vie de vos enfants </a:t>
            </a:r>
          </a:p>
          <a:p>
            <a:pPr>
              <a:lnSpc>
                <a:spcPct val="100000"/>
              </a:lnSpc>
              <a:buFont typeface="Wingdings" panose="05000000000000000000" pitchFamily="2" charset="2"/>
              <a:buChar char="§"/>
            </a:pPr>
            <a:r>
              <a:rPr lang="fr-FR" dirty="0"/>
              <a:t>Chaque période supplémentaire de 20 minutes d’activité physique par un parent = + de 5 minutes d’activité physique pour leur enfant. </a:t>
            </a:r>
            <a:r>
              <a:rPr lang="fr-FR" baseline="30000" dirty="0"/>
              <a:t>Données non publiées</a:t>
            </a:r>
          </a:p>
          <a:p>
            <a:pPr>
              <a:lnSpc>
                <a:spcPct val="100000"/>
              </a:lnSpc>
              <a:buFont typeface="Wingdings" panose="05000000000000000000" pitchFamily="2" charset="2"/>
              <a:buChar char="§"/>
            </a:pPr>
            <a:r>
              <a:rPr lang="fr-FR" dirty="0"/>
              <a:t>Favorisez l’activité physique en encourageant la participation à des événements comme participant, spectateur, mentor ou accompagnateur.</a:t>
            </a:r>
            <a:r>
              <a:rPr lang="fr-FR" baseline="30000" dirty="0"/>
              <a:t>50,52,78</a:t>
            </a:r>
            <a:r>
              <a:rPr lang="fr-FR" dirty="0"/>
              <a:t>–</a:t>
            </a:r>
            <a:r>
              <a:rPr lang="fr-FR" baseline="30000" dirty="0"/>
              <a:t>91 </a:t>
            </a:r>
          </a:p>
          <a:p>
            <a:pPr>
              <a:lnSpc>
                <a:spcPct val="100000"/>
              </a:lnSpc>
              <a:buFont typeface="Wingdings" panose="05000000000000000000" pitchFamily="2" charset="2"/>
              <a:buChar char="§"/>
            </a:pPr>
            <a:r>
              <a:rPr lang="fr-FR" dirty="0"/>
              <a:t>Soyez une famille active et faites-en une priorité.</a:t>
            </a:r>
            <a:r>
              <a:rPr lang="fr-FR" baseline="30000" dirty="0"/>
              <a:t>92</a:t>
            </a:r>
          </a:p>
          <a:p>
            <a:pPr marL="0" indent="0">
              <a:lnSpc>
                <a:spcPct val="100000"/>
              </a:lnSpc>
              <a:buNone/>
            </a:pPr>
            <a:endParaRPr lang="fr-FR" dirty="0"/>
          </a:p>
          <a:p>
            <a:pPr marL="0" indent="0">
              <a:lnSpc>
                <a:spcPct val="100000"/>
              </a:lnSpc>
              <a:buNone/>
            </a:pPr>
            <a:r>
              <a:rPr lang="fr-FR" b="1" dirty="0"/>
              <a:t>En tant que famille, réduisez le temps d’écran ou remisez les écrans – c’est le temps d’être actif</a:t>
            </a:r>
          </a:p>
          <a:p>
            <a:pPr>
              <a:lnSpc>
                <a:spcPct val="100000"/>
              </a:lnSpc>
              <a:buFont typeface="Wingdings" panose="05000000000000000000" pitchFamily="2" charset="2"/>
              <a:buChar char="§"/>
            </a:pPr>
            <a:r>
              <a:rPr lang="fr-FR" dirty="0"/>
              <a:t>52 % des parents ont déclaré passer trop de temps sur leur téléphone, contre 29 % en 2016. </a:t>
            </a:r>
          </a:p>
          <a:p>
            <a:pPr>
              <a:lnSpc>
                <a:spcPct val="100000"/>
              </a:lnSpc>
              <a:buFont typeface="Wingdings" panose="05000000000000000000" pitchFamily="2" charset="2"/>
              <a:buChar char="§"/>
            </a:pPr>
            <a:r>
              <a:rPr lang="fr-FR" dirty="0"/>
              <a:t>À l’âge de 11 ans, plus de la moitié (53 %) des enfants possèdent leur propre téléphone intelligent, et cette statistique passe à 69 % à 12 ans.</a:t>
            </a:r>
            <a:r>
              <a:rPr lang="fr-FR" baseline="30000" dirty="0"/>
              <a:t>62</a:t>
            </a:r>
            <a:endParaRPr lang="fr-FR" dirty="0"/>
          </a:p>
          <a:p>
            <a:pPr>
              <a:lnSpc>
                <a:spcPct val="100000"/>
              </a:lnSpc>
              <a:buFont typeface="Wingdings" panose="05000000000000000000" pitchFamily="2" charset="2"/>
              <a:buChar char="§"/>
            </a:pPr>
            <a:r>
              <a:rPr lang="fr-FR" dirty="0"/>
              <a:t>1/3 des jeunes gardent leur téléphone au lit avec eux. </a:t>
            </a:r>
            <a:r>
              <a:rPr lang="fr-FR" baseline="30000" dirty="0"/>
              <a:t>60</a:t>
            </a:r>
            <a:endParaRPr lang="fr-FR" dirty="0"/>
          </a:p>
          <a:p>
            <a:pPr marL="0" indent="0">
              <a:lnSpc>
                <a:spcPct val="100000"/>
              </a:lnSpc>
              <a:buNone/>
            </a:pPr>
            <a:endParaRPr lang="en-US" dirty="0"/>
          </a:p>
        </p:txBody>
      </p:sp>
      <p:sp>
        <p:nvSpPr>
          <p:cNvPr id="6" name="Slide Number Placeholder 2">
            <a:extLst>
              <a:ext uri="{FF2B5EF4-FFF2-40B4-BE49-F238E27FC236}">
                <a16:creationId xmlns:a16="http://schemas.microsoft.com/office/drawing/2014/main" id="{59EAD43A-0C14-4245-B4D7-ACFB8231EE1D}"/>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7</a:t>
            </a:fld>
            <a:endParaRPr lang="en-US" dirty="0"/>
          </a:p>
        </p:txBody>
      </p:sp>
    </p:spTree>
    <p:extLst>
      <p:ext uri="{BB962C8B-B14F-4D97-AF65-F5344CB8AC3E}">
        <p14:creationId xmlns:p14="http://schemas.microsoft.com/office/powerpoint/2010/main" val="78396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A59D10-0997-4009-B7ED-FB2470F95B2D}"/>
              </a:ext>
            </a:extLst>
          </p:cNvPr>
          <p:cNvSpPr txBox="1">
            <a:spLocks/>
          </p:cNvSpPr>
          <p:nvPr/>
        </p:nvSpPr>
        <p:spPr>
          <a:xfrm>
            <a:off x="523240" y="1296304"/>
            <a:ext cx="11160000" cy="44948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dirty="0"/>
              <a:t>Priorisez l’activité physique plutôt que les écrans</a:t>
            </a:r>
            <a:r>
              <a:rPr lang="fr-FR" dirty="0"/>
              <a:t>  </a:t>
            </a:r>
          </a:p>
          <a:p>
            <a:pPr>
              <a:lnSpc>
                <a:spcPct val="100000"/>
              </a:lnSpc>
              <a:buFont typeface="Wingdings" panose="05000000000000000000" pitchFamily="2" charset="2"/>
              <a:buChar char="§"/>
            </a:pPr>
            <a:r>
              <a:rPr lang="fr-FR" dirty="0"/>
              <a:t>Lorsque nous nous identifions comme « famille active », nos enfants sont beaucoup plus susceptibles de s’identifier comme étant des personnes actives.</a:t>
            </a:r>
            <a:r>
              <a:rPr lang="fr-FR" baseline="30000" dirty="0"/>
              <a:t>324</a:t>
            </a:r>
            <a:endParaRPr lang="fr-FR" dirty="0"/>
          </a:p>
          <a:p>
            <a:pPr marL="0" indent="0">
              <a:lnSpc>
                <a:spcPct val="100000"/>
              </a:lnSpc>
              <a:buNone/>
            </a:pPr>
            <a:endParaRPr lang="fr-FR" dirty="0"/>
          </a:p>
          <a:p>
            <a:pPr marL="0" indent="0">
              <a:lnSpc>
                <a:spcPct val="100000"/>
              </a:lnSpc>
              <a:buNone/>
            </a:pPr>
            <a:r>
              <a:rPr lang="fr-FR" b="1" dirty="0"/>
              <a:t>Utilisez le transport actif pour vous déplacer en famille </a:t>
            </a:r>
          </a:p>
          <a:p>
            <a:pPr>
              <a:lnSpc>
                <a:spcPct val="100000"/>
              </a:lnSpc>
              <a:buFont typeface="Wingdings" panose="05000000000000000000" pitchFamily="2" charset="2"/>
              <a:buChar char="§"/>
            </a:pPr>
            <a:r>
              <a:rPr lang="fr-FR" dirty="0"/>
              <a:t>Que ce soit en marchant, en fauteuil roulant, en patins à roues alignées, en planche à roulettes ou en joggant, trouvez la forme de transport actif qui vous convient. Essayez de laisser la voiture à la maison une ou deux fois par semaine – non seulement vous économiserez de l’argent en essence et réduirez les émissions nocives, mais vous renforcerez votre identité de famille active. </a:t>
            </a:r>
          </a:p>
          <a:p>
            <a:pPr marL="0" indent="0">
              <a:lnSpc>
                <a:spcPct val="100000"/>
              </a:lnSpc>
              <a:buNone/>
            </a:pPr>
            <a:endParaRPr lang="fr-FR" dirty="0"/>
          </a:p>
          <a:p>
            <a:pPr marL="0" indent="0">
              <a:lnSpc>
                <a:spcPct val="100000"/>
              </a:lnSpc>
              <a:buNone/>
            </a:pPr>
            <a:r>
              <a:rPr lang="fr-FR" b="1" dirty="0"/>
              <a:t>Favorisez plus de temps à l’extérieur</a:t>
            </a:r>
          </a:p>
          <a:p>
            <a:pPr>
              <a:lnSpc>
                <a:spcPct val="110000"/>
              </a:lnSpc>
              <a:buFont typeface="Wingdings" panose="05000000000000000000" pitchFamily="2" charset="2"/>
              <a:buChar char="§"/>
            </a:pPr>
            <a:r>
              <a:rPr lang="fr-FR" dirty="0"/>
              <a:t>Passer du temps en famille à l’extérieur chaque semaine est un moyen facile et efficace de limiter le temps d’écran et d’améliorer naturellement l’humeur; cela peut également réduire les comportements sédentaires tout en améliorant la qualité du sommeil.</a:t>
            </a:r>
            <a:r>
              <a:rPr lang="fr-FR" baseline="30000" dirty="0"/>
              <a:t>77</a:t>
            </a:r>
            <a:endParaRPr lang="fr-FR" dirty="0"/>
          </a:p>
          <a:p>
            <a:pPr marL="0" indent="0">
              <a:lnSpc>
                <a:spcPct val="100000"/>
              </a:lnSpc>
              <a:buFont typeface="Wingdings" charset="2"/>
              <a:buNone/>
            </a:pPr>
            <a:endParaRPr lang="en-CA" dirty="0"/>
          </a:p>
        </p:txBody>
      </p:sp>
      <p:sp>
        <p:nvSpPr>
          <p:cNvPr id="9" name="Title 16">
            <a:extLst>
              <a:ext uri="{FF2B5EF4-FFF2-40B4-BE49-F238E27FC236}">
                <a16:creationId xmlns:a16="http://schemas.microsoft.com/office/drawing/2014/main" id="{6DAB43CD-0C20-4D98-946E-F676ABCC19A9}"/>
              </a:ext>
            </a:extLst>
          </p:cNvPr>
          <p:cNvSpPr>
            <a:spLocks noGrp="1"/>
          </p:cNvSpPr>
          <p:nvPr>
            <p:ph type="title"/>
          </p:nvPr>
        </p:nvSpPr>
        <p:spPr>
          <a:xfrm>
            <a:off x="523240" y="234975"/>
            <a:ext cx="10515600" cy="1322530"/>
          </a:xfrm>
        </p:spPr>
        <p:txBody>
          <a:bodyPr/>
          <a:lstStyle/>
          <a:p>
            <a:r>
              <a:rPr lang="en-US" dirty="0" err="1"/>
              <a:t>Recommandations</a:t>
            </a:r>
            <a:r>
              <a:rPr lang="en-US" dirty="0"/>
              <a:t> </a:t>
            </a:r>
          </a:p>
        </p:txBody>
      </p:sp>
      <p:sp>
        <p:nvSpPr>
          <p:cNvPr id="4" name="Slide Number Placeholder 2">
            <a:extLst>
              <a:ext uri="{FF2B5EF4-FFF2-40B4-BE49-F238E27FC236}">
                <a16:creationId xmlns:a16="http://schemas.microsoft.com/office/drawing/2014/main" id="{FB19214A-9507-4766-9EBA-F5CBE20E601F}"/>
              </a:ext>
            </a:extLst>
          </p:cNvPr>
          <p:cNvSpPr>
            <a:spLocks noGrp="1"/>
          </p:cNvSpPr>
          <p:nvPr>
            <p:ph type="sldNum" sz="quarter" idx="12"/>
          </p:nvPr>
        </p:nvSpPr>
        <p:spPr>
          <a:xfrm>
            <a:off x="11470640" y="6254750"/>
            <a:ext cx="431800" cy="365125"/>
          </a:xfrm>
        </p:spPr>
        <p:txBody>
          <a:bodyPr/>
          <a:lstStyle/>
          <a:p>
            <a:fld id="{2E2CF112-784E-8D47-AFCF-3A8375DC2646}" type="slidenum">
              <a:rPr lang="en-US" smtClean="0"/>
              <a:pPr/>
              <a:t>8</a:t>
            </a:fld>
            <a:endParaRPr lang="en-US" dirty="0"/>
          </a:p>
        </p:txBody>
      </p:sp>
    </p:spTree>
    <p:extLst>
      <p:ext uri="{BB962C8B-B14F-4D97-AF65-F5344CB8AC3E}">
        <p14:creationId xmlns:p14="http://schemas.microsoft.com/office/powerpoint/2010/main" val="109844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6">
            <a:extLst>
              <a:ext uri="{FF2B5EF4-FFF2-40B4-BE49-F238E27FC236}">
                <a16:creationId xmlns:a16="http://schemas.microsoft.com/office/drawing/2014/main" id="{8755624A-2DA7-421C-9E16-8C95D1F03222}"/>
              </a:ext>
            </a:extLst>
          </p:cNvPr>
          <p:cNvSpPr>
            <a:spLocks noGrp="1"/>
          </p:cNvSpPr>
          <p:nvPr>
            <p:ph type="ctrTitle"/>
          </p:nvPr>
        </p:nvSpPr>
        <p:spPr>
          <a:xfrm>
            <a:off x="563716" y="1571348"/>
            <a:ext cx="9144000" cy="2001426"/>
          </a:xfrm>
        </p:spPr>
        <p:txBody>
          <a:bodyPr>
            <a:noAutofit/>
          </a:bodyPr>
          <a:lstStyle/>
          <a:p>
            <a:pPr>
              <a:lnSpc>
                <a:spcPct val="80000"/>
              </a:lnSpc>
            </a:pPr>
            <a:r>
              <a:rPr lang="en-US" sz="7200" dirty="0" err="1">
                <a:solidFill>
                  <a:srgbClr val="50287D"/>
                </a:solidFill>
                <a:effectLst/>
              </a:rPr>
              <a:t>Indicateurs</a:t>
            </a:r>
            <a:r>
              <a:rPr lang="en-US" sz="7200" dirty="0">
                <a:solidFill>
                  <a:srgbClr val="50287D"/>
                </a:solidFill>
                <a:effectLst/>
              </a:rPr>
              <a:t> et notes</a:t>
            </a:r>
          </a:p>
        </p:txBody>
      </p:sp>
      <p:cxnSp>
        <p:nvCxnSpPr>
          <p:cNvPr id="13" name="Straight Connector 12">
            <a:extLst>
              <a:ext uri="{FF2B5EF4-FFF2-40B4-BE49-F238E27FC236}">
                <a16:creationId xmlns:a16="http://schemas.microsoft.com/office/drawing/2014/main" id="{D8105879-B2A9-4CD1-ADFF-4709D76C751D}"/>
              </a:ext>
            </a:extLst>
          </p:cNvPr>
          <p:cNvCxnSpPr/>
          <p:nvPr/>
        </p:nvCxnSpPr>
        <p:spPr>
          <a:xfrm>
            <a:off x="675639" y="3626252"/>
            <a:ext cx="635620" cy="0"/>
          </a:xfrm>
          <a:prstGeom prst="line">
            <a:avLst/>
          </a:prstGeom>
          <a:ln w="53975">
            <a:solidFill>
              <a:srgbClr val="F57F29"/>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61170F9-8CFB-4F0F-8205-D85DB5800DA7}"/>
              </a:ext>
            </a:extLst>
          </p:cNvPr>
          <p:cNvSpPr txBox="1">
            <a:spLocks/>
          </p:cNvSpPr>
          <p:nvPr/>
        </p:nvSpPr>
        <p:spPr>
          <a:xfrm>
            <a:off x="563716" y="3785317"/>
            <a:ext cx="6903884" cy="717853"/>
          </a:xfrm>
          <a:prstGeom prst="rect">
            <a:avLst/>
          </a:prstGeom>
        </p:spPr>
        <p:txBody>
          <a:bodyPr>
            <a:noAutofit/>
          </a:bodyPr>
          <a:lstStyle>
            <a:lvl1pPr marL="2286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700"/>
              </a:lnSpc>
              <a:spcBef>
                <a:spcPts val="0"/>
              </a:spcBef>
              <a:buFont typeface="Wingdings"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fr-FR" dirty="0">
                <a:solidFill>
                  <a:srgbClr val="50287D"/>
                </a:solidFill>
              </a:rPr>
              <a:t>Les notes sont établies à partir des meilleures données disponibles, de la recherche et des domaines problématiques de la dernière année. </a:t>
            </a:r>
          </a:p>
        </p:txBody>
      </p:sp>
      <p:pic>
        <p:nvPicPr>
          <p:cNvPr id="15" name="Picture 14" descr="A person standing in a field&#10;&#10;Description automatically generated">
            <a:extLst>
              <a:ext uri="{FF2B5EF4-FFF2-40B4-BE49-F238E27FC236}">
                <a16:creationId xmlns:a16="http://schemas.microsoft.com/office/drawing/2014/main" id="{90E8369A-B20A-4FB7-93B7-E86477023B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7124"/>
          <a:stretch/>
        </p:blipFill>
        <p:spPr>
          <a:xfrm>
            <a:off x="7855748" y="1909929"/>
            <a:ext cx="3772536" cy="3038142"/>
          </a:xfrm>
          <a:prstGeom prst="roundRect">
            <a:avLst>
              <a:gd name="adj" fmla="val 36274"/>
            </a:avLst>
          </a:prstGeom>
          <a:solidFill>
            <a:srgbClr val="FFFFFF">
              <a:shade val="85000"/>
            </a:srgbClr>
          </a:solidFill>
          <a:ln w="38100">
            <a:solidFill>
              <a:srgbClr val="50287D"/>
            </a:solidFill>
          </a:ln>
          <a:effectLst/>
        </p:spPr>
      </p:pic>
    </p:spTree>
    <p:extLst>
      <p:ext uri="{BB962C8B-B14F-4D97-AF65-F5344CB8AC3E}">
        <p14:creationId xmlns:p14="http://schemas.microsoft.com/office/powerpoint/2010/main" val="40435607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ParticipACTION_EGB Powerpoint Template_SEPT 2019 REFRESH</Template>
  <TotalTime>2822</TotalTime>
  <Words>5820</Words>
  <Application>Microsoft Office PowerPoint</Application>
  <PresentationFormat>Widescreen</PresentationFormat>
  <Paragraphs>471</Paragraphs>
  <Slides>54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Archer Book</vt:lpstr>
      <vt:lpstr>Arial</vt:lpstr>
      <vt:lpstr>Calibri</vt:lpstr>
      <vt:lpstr>Cooper Black</vt:lpstr>
      <vt:lpstr>Courier New</vt:lpstr>
      <vt:lpstr>Open Sans</vt:lpstr>
      <vt:lpstr>Wingdings</vt:lpstr>
      <vt:lpstr>Office Theme</vt:lpstr>
      <vt:lpstr> </vt:lpstr>
      <vt:lpstr>PowerPoint Presentation</vt:lpstr>
      <vt:lpstr>À propos du Bulletin</vt:lpstr>
      <vt:lpstr>Déclaration de consensus</vt:lpstr>
      <vt:lpstr>Que faire pour amener les enfants canadiens à bouger plus?</vt:lpstr>
      <vt:lpstr>C’est complexe! </vt:lpstr>
      <vt:lpstr>Recommandations </vt:lpstr>
      <vt:lpstr>Recommandations </vt:lpstr>
      <vt:lpstr>Indicateurs et notes</vt:lpstr>
      <vt:lpstr>Modèle conceptuel</vt:lpstr>
      <vt:lpstr>Indicateurs</vt:lpstr>
      <vt:lpstr>Méthodologie</vt:lpstr>
      <vt:lpstr>Les Notes</vt:lpstr>
      <vt:lpstr>Ensemble de l’activité physique</vt:lpstr>
      <vt:lpstr>Ensemble de l’activité physique</vt:lpstr>
      <vt:lpstr>Jeu actif</vt:lpstr>
      <vt:lpstr>Jeu actif</vt:lpstr>
      <vt:lpstr>Transport actif</vt:lpstr>
      <vt:lpstr>Transport actif</vt:lpstr>
      <vt:lpstr>Transport actif</vt:lpstr>
      <vt:lpstr>Sport organisé</vt:lpstr>
      <vt:lpstr>Sport organisé</vt:lpstr>
      <vt:lpstr>Éducation physique </vt:lpstr>
      <vt:lpstr>Éducation physique </vt:lpstr>
      <vt:lpstr>Comportements sédentaires</vt:lpstr>
      <vt:lpstr>Comportements sédentaires</vt:lpstr>
      <vt:lpstr>Comportements sédentaires</vt:lpstr>
      <vt:lpstr>Sommeil</vt:lpstr>
      <vt:lpstr>Sommeil</vt:lpstr>
      <vt:lpstr>Sommeil</vt:lpstr>
      <vt:lpstr>Mouvements sur 24  heures </vt:lpstr>
      <vt:lpstr>Mouvements sur 24  heures </vt:lpstr>
      <vt:lpstr>Les Notes</vt:lpstr>
      <vt:lpstr>Littératie physique </vt:lpstr>
      <vt:lpstr>Littératie physique </vt:lpstr>
      <vt:lpstr>Littératie physique </vt:lpstr>
      <vt:lpstr>Condition physique </vt:lpstr>
      <vt:lpstr>Condition physique </vt:lpstr>
      <vt:lpstr>PowerPoint Presentation</vt:lpstr>
      <vt:lpstr>Famille</vt:lpstr>
      <vt:lpstr>Famille</vt:lpstr>
      <vt:lpstr>École</vt:lpstr>
      <vt:lpstr>École</vt:lpstr>
      <vt:lpstr>Communauté</vt:lpstr>
      <vt:lpstr>Communauté</vt:lpstr>
      <vt:lpstr>Les Notes</vt:lpstr>
      <vt:lpstr>Gouvernements</vt:lpstr>
      <vt:lpstr>Gouvernements</vt:lpstr>
      <vt:lpstr>Gouvernements</vt:lpstr>
      <vt:lpstr>En clôture</vt:lpstr>
      <vt:lpstr>Outile et ressources  (FR &amp; EN)</vt:lpstr>
      <vt:lpstr>Équipe de développement du Bulletin</vt:lpstr>
      <vt:lpstr>Contactez-nous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Vanderloo</dc:creator>
  <cp:lastModifiedBy>Erin Brown</cp:lastModifiedBy>
  <cp:revision>136</cp:revision>
  <cp:lastPrinted>2019-08-12T20:55:24Z</cp:lastPrinted>
  <dcterms:created xsi:type="dcterms:W3CDTF">2020-03-17T22:05:24Z</dcterms:created>
  <dcterms:modified xsi:type="dcterms:W3CDTF">2020-06-12T19:33:46Z</dcterms:modified>
</cp:coreProperties>
</file>